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8" r:id="rId3"/>
    <p:sldId id="271" r:id="rId4"/>
    <p:sldId id="282" r:id="rId5"/>
    <p:sldId id="256" r:id="rId6"/>
    <p:sldId id="278" r:id="rId7"/>
    <p:sldId id="279" r:id="rId8"/>
    <p:sldId id="281" r:id="rId9"/>
    <p:sldId id="280" r:id="rId10"/>
    <p:sldId id="291" r:id="rId11"/>
    <p:sldId id="286" r:id="rId12"/>
    <p:sldId id="287" r:id="rId13"/>
    <p:sldId id="288" r:id="rId14"/>
    <p:sldId id="289" r:id="rId15"/>
    <p:sldId id="292" r:id="rId16"/>
    <p:sldId id="293" r:id="rId17"/>
    <p:sldId id="294" r:id="rId18"/>
    <p:sldId id="295" r:id="rId19"/>
    <p:sldId id="296" r:id="rId2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indows 사용자" initials="W사" lastIdx="1" clrIdx="0">
    <p:extLst>
      <p:ext uri="{19B8F6BF-5375-455C-9EA6-DF929625EA0E}">
        <p15:presenceInfo xmlns:p15="http://schemas.microsoft.com/office/powerpoint/2012/main" userId="Windows 사용자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B315"/>
    <a:srgbClr val="CC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584" autoAdjust="0"/>
    <p:restoredTop sz="94660"/>
  </p:normalViewPr>
  <p:slideViewPr>
    <p:cSldViewPr snapToGrid="0">
      <p:cViewPr varScale="1">
        <p:scale>
          <a:sx n="84" d="100"/>
          <a:sy n="84" d="100"/>
        </p:scale>
        <p:origin x="60" y="9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162DE-21BF-4B5B-BE1A-981E8C6FED2C}" type="datetimeFigureOut">
              <a:rPr lang="ko-KR" altLang="en-US" smtClean="0"/>
              <a:t>2019-03-15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BD30-4C2C-4B1E-9D4B-CC289525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56639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162DE-21BF-4B5B-BE1A-981E8C6FED2C}" type="datetimeFigureOut">
              <a:rPr lang="ko-KR" altLang="en-US" smtClean="0"/>
              <a:t>2019-03-15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BD30-4C2C-4B1E-9D4B-CC289525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0112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162DE-21BF-4B5B-BE1A-981E8C6FED2C}" type="datetimeFigureOut">
              <a:rPr lang="ko-KR" altLang="en-US" smtClean="0"/>
              <a:t>2019-03-15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BD30-4C2C-4B1E-9D4B-CC289525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48395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162DE-21BF-4B5B-BE1A-981E8C6FED2C}" type="datetimeFigureOut">
              <a:rPr lang="ko-KR" altLang="en-US" smtClean="0"/>
              <a:t>2019-03-15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BD30-4C2C-4B1E-9D4B-CC289525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20185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162DE-21BF-4B5B-BE1A-981E8C6FED2C}" type="datetimeFigureOut">
              <a:rPr lang="ko-KR" altLang="en-US" smtClean="0"/>
              <a:t>2019-03-15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BD30-4C2C-4B1E-9D4B-CC289525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46761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162DE-21BF-4B5B-BE1A-981E8C6FED2C}" type="datetimeFigureOut">
              <a:rPr lang="ko-KR" altLang="en-US" smtClean="0"/>
              <a:t>2019-03-15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BD30-4C2C-4B1E-9D4B-CC289525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60683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162DE-21BF-4B5B-BE1A-981E8C6FED2C}" type="datetimeFigureOut">
              <a:rPr lang="ko-KR" altLang="en-US" smtClean="0"/>
              <a:t>2019-03-15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BD30-4C2C-4B1E-9D4B-CC289525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57520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162DE-21BF-4B5B-BE1A-981E8C6FED2C}" type="datetimeFigureOut">
              <a:rPr lang="ko-KR" altLang="en-US" smtClean="0"/>
              <a:t>2019-03-15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BD30-4C2C-4B1E-9D4B-CC289525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21690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162DE-21BF-4B5B-BE1A-981E8C6FED2C}" type="datetimeFigureOut">
              <a:rPr lang="ko-KR" altLang="en-US" smtClean="0"/>
              <a:t>2019-03-15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BD30-4C2C-4B1E-9D4B-CC289525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28967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162DE-21BF-4B5B-BE1A-981E8C6FED2C}" type="datetimeFigureOut">
              <a:rPr lang="ko-KR" altLang="en-US" smtClean="0"/>
              <a:t>2019-03-15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BD30-4C2C-4B1E-9D4B-CC289525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04205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162DE-21BF-4B5B-BE1A-981E8C6FED2C}" type="datetimeFigureOut">
              <a:rPr lang="ko-KR" altLang="en-US" smtClean="0"/>
              <a:t>2019-03-15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BD30-4C2C-4B1E-9D4B-CC289525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25899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4162DE-21BF-4B5B-BE1A-981E8C6FED2C}" type="datetimeFigureOut">
              <a:rPr lang="ko-KR" altLang="en-US" smtClean="0"/>
              <a:t>2019-03-15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CFBD30-4C2C-4B1E-9D4B-CC289525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6866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bloter.net/archives/254926" TargetMode="Externa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-16042"/>
            <a:ext cx="10287000" cy="6858000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  <a:reflection stA="0" endPos="65000" dist="50800" dir="5400000" sy="-100000" algn="bl" rotWithShape="0"/>
            <a:softEdge rad="0"/>
          </a:effectLst>
        </p:spPr>
      </p:pic>
      <p:sp>
        <p:nvSpPr>
          <p:cNvPr id="2" name="직사각형 1"/>
          <p:cNvSpPr/>
          <p:nvPr/>
        </p:nvSpPr>
        <p:spPr>
          <a:xfrm>
            <a:off x="0" y="-16042"/>
            <a:ext cx="4700337" cy="68740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4700337" y="0"/>
            <a:ext cx="7491663" cy="7146758"/>
          </a:xfrm>
          <a:prstGeom prst="rect">
            <a:avLst/>
          </a:prstGeom>
          <a:solidFill>
            <a:schemeClr val="bg1">
              <a:lumMod val="85000"/>
              <a:alpha val="6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513346" y="1090863"/>
            <a:ext cx="3931331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공공 데이터 품질 상승을 통한 활성 방안 연구</a:t>
            </a:r>
            <a:endParaRPr lang="en-US" altLang="ko-KR" sz="2400" b="1" dirty="0" smtClean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en-US" altLang="ko-KR" sz="20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~ About </a:t>
            </a:r>
            <a:r>
              <a:rPr lang="en-US" altLang="ko-KR" sz="2000" b="1" dirty="0" err="1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Kaggle</a:t>
            </a:r>
            <a:endParaRPr lang="ko-KR" altLang="en-US" sz="20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01040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2974694" y="561372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 flipV="1">
            <a:off x="706056" y="868683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636606" y="1018572"/>
            <a:ext cx="1736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연구 제안</a:t>
            </a:r>
            <a:endParaRPr lang="ko-KR" altLang="en-US" sz="16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 flipV="1">
            <a:off x="2974694" y="857396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0" name="직사각형 19"/>
          <p:cNvSpPr/>
          <p:nvPr/>
        </p:nvSpPr>
        <p:spPr>
          <a:xfrm>
            <a:off x="3011347" y="1018572"/>
            <a:ext cx="8700304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현 시점에서 연구 방법을 제안한다면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앞에서 말한 현재 공공 데이터 활용의 문제점을 예시로 들면서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/>
            </a:r>
            <a:b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</a:br>
            <a:r>
              <a:rPr lang="en-US" altLang="ko-KR" sz="1400" b="1" dirty="0" err="1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Kaggle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의 정책 및 기능을 분석하여 공공 데이터 활용을 활성화시키기 위해 </a:t>
            </a:r>
            <a:r>
              <a:rPr lang="ko-KR" altLang="en-US" sz="1400" b="1" u="sng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품질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을 상승시키는 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서비스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모델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 제안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  <a:b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</a:b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AND (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현황 분석 및 개선방안 연구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</a:p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+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설문을 통해 현재의 문제점 및 </a:t>
            </a:r>
            <a:endParaRPr lang="en-US" altLang="ko-KR" sz="1400" b="1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fontAlgn="base">
              <a:lnSpc>
                <a:spcPct val="150000"/>
              </a:lnSpc>
            </a:pPr>
            <a:endParaRPr lang="en-US" altLang="ko-KR" sz="1400" b="1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fontAlgn="base">
              <a:lnSpc>
                <a:spcPct val="150000"/>
              </a:lnSpc>
            </a:pPr>
            <a:endParaRPr lang="en-US" altLang="ko-KR" sz="1400" b="1" kern="100" dirty="0" smtClean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69019" y="899711"/>
            <a:ext cx="4491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06</a:t>
            </a:r>
            <a:endParaRPr lang="ko-KR" altLang="en-US" sz="14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9" name="사각형 설명선 8"/>
          <p:cNvSpPr/>
          <p:nvPr/>
        </p:nvSpPr>
        <p:spPr>
          <a:xfrm>
            <a:off x="356811" y="1719507"/>
            <a:ext cx="2636209" cy="495188"/>
          </a:xfrm>
          <a:prstGeom prst="wedgeRectCallout">
            <a:avLst>
              <a:gd name="adj1" fmla="val 61479"/>
              <a:gd name="adj2" fmla="val -73285"/>
            </a:avLst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/>
              <a:t>Good</a:t>
            </a:r>
            <a:endParaRPr lang="en-US" sz="1400" dirty="0"/>
          </a:p>
        </p:txBody>
      </p:sp>
      <p:sp>
        <p:nvSpPr>
          <p:cNvPr id="10" name="사각형 설명선 9"/>
          <p:cNvSpPr/>
          <p:nvPr/>
        </p:nvSpPr>
        <p:spPr>
          <a:xfrm>
            <a:off x="369019" y="2726713"/>
            <a:ext cx="2636209" cy="578549"/>
          </a:xfrm>
          <a:prstGeom prst="wedgeRectCallout">
            <a:avLst>
              <a:gd name="adj1" fmla="val 61797"/>
              <a:gd name="adj2" fmla="val -141435"/>
            </a:avLst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/>
              <a:t>How?</a:t>
            </a:r>
          </a:p>
          <a:p>
            <a:pPr algn="ctr"/>
            <a:r>
              <a:rPr lang="ko-KR" altLang="en-US" sz="1400" dirty="0" smtClean="0"/>
              <a:t>좀 더 </a:t>
            </a:r>
            <a:r>
              <a:rPr lang="en-US" altLang="ko-KR" sz="1400" dirty="0" smtClean="0"/>
              <a:t>detail</a:t>
            </a:r>
            <a:r>
              <a:rPr lang="ko-KR" altLang="en-US" sz="1400" smtClean="0"/>
              <a:t> 한 방법 고안</a:t>
            </a:r>
          </a:p>
        </p:txBody>
      </p:sp>
      <p:sp>
        <p:nvSpPr>
          <p:cNvPr id="11" name="사각형 설명선 10"/>
          <p:cNvSpPr/>
          <p:nvPr/>
        </p:nvSpPr>
        <p:spPr>
          <a:xfrm>
            <a:off x="3935739" y="2940841"/>
            <a:ext cx="5770323" cy="2117720"/>
          </a:xfrm>
          <a:prstGeom prst="wedgeRectCallout">
            <a:avLst>
              <a:gd name="adj1" fmla="val -19031"/>
              <a:gd name="adj2" fmla="val -61466"/>
            </a:avLst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dirty="0" smtClean="0"/>
              <a:t>1) </a:t>
            </a:r>
            <a:r>
              <a:rPr lang="ko-KR" altLang="en-US" sz="1400" dirty="0" smtClean="0"/>
              <a:t>설문을 통해 현재 문제점 파악</a:t>
            </a:r>
            <a:r>
              <a:rPr lang="en-US" altLang="ko-KR" sz="1400" dirty="0" smtClean="0"/>
              <a:t>? -&gt; </a:t>
            </a:r>
            <a:r>
              <a:rPr lang="ko-KR" altLang="en-US" sz="1400" dirty="0" smtClean="0"/>
              <a:t>가능할까요</a:t>
            </a:r>
            <a:r>
              <a:rPr lang="en-US" altLang="ko-KR" sz="1400" dirty="0" smtClean="0"/>
              <a:t>?</a:t>
            </a:r>
          </a:p>
          <a:p>
            <a:pPr marL="285750" indent="-285750">
              <a:buFontTx/>
              <a:buChar char="-"/>
            </a:pPr>
            <a:r>
              <a:rPr lang="ko-KR" altLang="en-US" sz="1400" dirty="0" smtClean="0"/>
              <a:t>주변에</a:t>
            </a:r>
            <a:r>
              <a:rPr lang="en-US" sz="1400" dirty="0" smtClean="0"/>
              <a:t> </a:t>
            </a:r>
            <a:r>
              <a:rPr lang="en-US" sz="1400" dirty="0" err="1" smtClean="0"/>
              <a:t>kaggle</a:t>
            </a:r>
            <a:r>
              <a:rPr lang="en-US" sz="1400" dirty="0" smtClean="0"/>
              <a:t> </a:t>
            </a:r>
            <a:r>
              <a:rPr lang="ko-KR" altLang="en-US" sz="1400" dirty="0" smtClean="0"/>
              <a:t>사용자가 많은지</a:t>
            </a:r>
            <a:r>
              <a:rPr lang="en-US" altLang="ko-KR" sz="1400" dirty="0" smtClean="0"/>
              <a:t>?</a:t>
            </a:r>
          </a:p>
          <a:p>
            <a:r>
              <a:rPr lang="en-US" altLang="ko-KR" sz="1400" dirty="0" smtClean="0"/>
              <a:t>2) </a:t>
            </a:r>
            <a:r>
              <a:rPr lang="ko-KR" altLang="en-US" sz="1400" dirty="0" smtClean="0"/>
              <a:t>본 논문의 </a:t>
            </a:r>
            <a:r>
              <a:rPr lang="en-US" altLang="ko-KR" sz="1400" dirty="0" smtClean="0"/>
              <a:t>key</a:t>
            </a:r>
            <a:r>
              <a:rPr lang="ko-KR" altLang="en-US" sz="1400" dirty="0" smtClean="0"/>
              <a:t>는 문제점 해결을 위한 </a:t>
            </a:r>
            <a:r>
              <a:rPr lang="en-US" altLang="ko-KR" sz="1400" dirty="0" smtClean="0"/>
              <a:t>“</a:t>
            </a:r>
            <a:r>
              <a:rPr lang="ko-KR" altLang="en-US" sz="1400" dirty="0" smtClean="0"/>
              <a:t>품질</a:t>
            </a:r>
            <a:r>
              <a:rPr lang="en-US" altLang="ko-KR" sz="1400" dirty="0" smtClean="0"/>
              <a:t>＂</a:t>
            </a:r>
            <a:r>
              <a:rPr lang="ko-KR" altLang="en-US" sz="1400" dirty="0" smtClean="0"/>
              <a:t>향상에 있습니다</a:t>
            </a:r>
            <a:r>
              <a:rPr lang="en-US" altLang="ko-KR" sz="1400" dirty="0" smtClean="0"/>
              <a:t>.</a:t>
            </a:r>
          </a:p>
          <a:p>
            <a:pPr marL="285750" indent="-285750">
              <a:buFontTx/>
              <a:buChar char="-"/>
            </a:pPr>
            <a:r>
              <a:rPr lang="ko-KR" altLang="en-US" sz="1400" dirty="0" smtClean="0"/>
              <a:t>어떻게 하면 데이터 품질을 향상시킬 수 있나</a:t>
            </a:r>
            <a:r>
              <a:rPr lang="en-US" altLang="ko-KR" sz="1400" dirty="0" smtClean="0"/>
              <a:t>..</a:t>
            </a:r>
            <a:r>
              <a:rPr lang="ko-KR" altLang="en-US" sz="1400" dirty="0" smtClean="0"/>
              <a:t>라는 개선방안이 나와야 하고</a:t>
            </a:r>
            <a:r>
              <a:rPr lang="en-US" altLang="ko-KR" sz="1400" dirty="0" smtClean="0"/>
              <a:t>,</a:t>
            </a:r>
          </a:p>
          <a:p>
            <a:pPr marL="285750" indent="-285750">
              <a:buFontTx/>
              <a:buChar char="-"/>
            </a:pPr>
            <a:r>
              <a:rPr lang="ko-KR" altLang="en-US" sz="1400" dirty="0" smtClean="0"/>
              <a:t>그 개선방안의 타당성 </a:t>
            </a:r>
            <a:r>
              <a:rPr lang="en-US" altLang="ko-KR" sz="1400" dirty="0" smtClean="0"/>
              <a:t>/ </a:t>
            </a:r>
            <a:r>
              <a:rPr lang="ko-KR" altLang="en-US" sz="1400" dirty="0" smtClean="0"/>
              <a:t>적용 가능성에 대해 </a:t>
            </a:r>
            <a:r>
              <a:rPr lang="ko-KR" altLang="en-US" sz="1400" dirty="0" err="1" smtClean="0"/>
              <a:t>검증해야합니다</a:t>
            </a:r>
            <a:r>
              <a:rPr lang="en-US" altLang="ko-KR" sz="1400" dirty="0" smtClean="0"/>
              <a:t>.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373644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2974694" y="561372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 flipV="1">
            <a:off x="742709" y="775163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73259" y="925052"/>
            <a:ext cx="17362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연구의 필요성</a:t>
            </a:r>
            <a:endParaRPr lang="en-US" altLang="ko-KR" sz="1600" b="1" dirty="0" smtClean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en-US" altLang="ko-KR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기록관리와의 연관성</a:t>
            </a:r>
            <a:r>
              <a:rPr lang="en-US" altLang="ko-KR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  <a:endParaRPr lang="ko-KR" altLang="en-US" sz="16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 flipV="1">
            <a:off x="3011347" y="763876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405672" y="806191"/>
            <a:ext cx="4491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05</a:t>
            </a:r>
            <a:endParaRPr lang="ko-KR" altLang="en-US" sz="14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3011347" y="925052"/>
            <a:ext cx="8700304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+mn-ea"/>
              </a:rPr>
              <a:t>이미 국내외 기록관리 기관과 연구자들 사이에서 데이터세트의 관리 필요성은 새로운 주제도 아니다 </a:t>
            </a:r>
            <a:r>
              <a:rPr lang="en-US" altLang="ko-KR" sz="1200" dirty="0">
                <a:latin typeface="+mn-ea"/>
              </a:rPr>
              <a:t>~ </a:t>
            </a:r>
            <a:r>
              <a:rPr lang="ko-KR" altLang="en-US" sz="1200" b="1" dirty="0" smtClean="0">
                <a:latin typeface="+mn-ea"/>
              </a:rPr>
              <a:t>국가기록원</a:t>
            </a:r>
            <a:r>
              <a:rPr lang="en-US" altLang="ko-KR" sz="1200" b="1" dirty="0" smtClean="0">
                <a:latin typeface="+mn-ea"/>
              </a:rPr>
              <a:t>. </a:t>
            </a:r>
            <a:br>
              <a:rPr lang="en-US" altLang="ko-KR" sz="1200" b="1" dirty="0" smtClean="0">
                <a:latin typeface="+mn-ea"/>
              </a:rPr>
            </a:br>
            <a:r>
              <a:rPr lang="ko-KR" altLang="en-US" sz="1200" b="1" kern="100" dirty="0" smtClean="0">
                <a:solidFill>
                  <a:srgbClr val="0D0D0D"/>
                </a:solidFill>
                <a:latin typeface="+mn-ea"/>
              </a:rPr>
              <a:t>디지털 지식정보자원의 기반 위에 업무처리와 더욱 밀접한 관계를 가지게 된 기록물은 오늘날 </a:t>
            </a:r>
            <a:r>
              <a:rPr lang="ko-KR" altLang="en-US" sz="1200" b="1" kern="100" dirty="0">
                <a:solidFill>
                  <a:srgbClr val="0D0D0D"/>
                </a:solidFill>
                <a:latin typeface="+mn-ea"/>
              </a:rPr>
              <a:t>조직 경영활동에 있어 핵심적요소로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+mn-ea"/>
              </a:rPr>
              <a:t>부각되고 </a:t>
            </a:r>
            <a:r>
              <a:rPr lang="ko-KR" altLang="en-US" sz="1200" b="1" kern="100" dirty="0">
                <a:solidFill>
                  <a:srgbClr val="0D0D0D"/>
                </a:solidFill>
                <a:latin typeface="+mn-ea"/>
              </a:rPr>
              <a:t>있다</a:t>
            </a:r>
            <a:r>
              <a:rPr lang="en-US" altLang="ko-KR" sz="1200" b="1" kern="100" dirty="0">
                <a:solidFill>
                  <a:srgbClr val="0D0D0D"/>
                </a:solidFill>
                <a:latin typeface="+mn-ea"/>
              </a:rPr>
              <a:t>. </a:t>
            </a:r>
            <a:r>
              <a:rPr lang="ko-KR" altLang="en-US" sz="1200" b="1" kern="100" dirty="0">
                <a:solidFill>
                  <a:srgbClr val="0D0D0D"/>
                </a:solidFill>
                <a:latin typeface="+mn-ea"/>
              </a:rPr>
              <a:t>이는 공공기관의 경영에도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+mn-ea"/>
              </a:rPr>
              <a:t>예외가 </a:t>
            </a:r>
            <a:r>
              <a:rPr lang="ko-KR" altLang="en-US" sz="1200" b="1" kern="100" dirty="0">
                <a:solidFill>
                  <a:srgbClr val="0D0D0D"/>
                </a:solidFill>
                <a:latin typeface="+mn-ea"/>
              </a:rPr>
              <a:t>아니다</a:t>
            </a:r>
            <a:r>
              <a:rPr lang="en-US" altLang="ko-KR" sz="1200" b="1" kern="100" dirty="0">
                <a:solidFill>
                  <a:srgbClr val="0D0D0D"/>
                </a:solidFill>
                <a:latin typeface="+mn-ea"/>
              </a:rPr>
              <a:t>. </a:t>
            </a:r>
            <a:r>
              <a:rPr lang="ko-KR" altLang="en-US" sz="1200" b="1" u="sng" kern="100" dirty="0">
                <a:solidFill>
                  <a:srgbClr val="0D0D0D"/>
                </a:solidFill>
                <a:latin typeface="+mn-ea"/>
              </a:rPr>
              <a:t>정부를 대신하여 국민생활에 </a:t>
            </a:r>
            <a:r>
              <a:rPr lang="ko-KR" altLang="en-US" sz="1200" b="1" u="sng" kern="100" dirty="0" smtClean="0">
                <a:solidFill>
                  <a:srgbClr val="0D0D0D"/>
                </a:solidFill>
                <a:latin typeface="+mn-ea"/>
              </a:rPr>
              <a:t>필수적인 공적서비스를 직접 제공하며 산업 각 분야에서 중요한 역할을 수행하는 공공기관의 경영에 있어 효율성</a:t>
            </a:r>
            <a:r>
              <a:rPr lang="en-US" altLang="ko-KR" sz="1200" b="1" u="sng" kern="100" dirty="0">
                <a:solidFill>
                  <a:srgbClr val="0D0D0D"/>
                </a:solidFill>
                <a:latin typeface="+mn-ea"/>
              </a:rPr>
              <a:t>, </a:t>
            </a:r>
            <a:r>
              <a:rPr lang="ko-KR" altLang="en-US" sz="1200" b="1" u="sng" kern="100" dirty="0">
                <a:solidFill>
                  <a:srgbClr val="0D0D0D"/>
                </a:solidFill>
                <a:latin typeface="+mn-ea"/>
              </a:rPr>
              <a:t>책임성</a:t>
            </a:r>
            <a:r>
              <a:rPr lang="en-US" altLang="ko-KR" sz="1200" b="1" u="sng" kern="100" dirty="0">
                <a:solidFill>
                  <a:srgbClr val="0D0D0D"/>
                </a:solidFill>
                <a:latin typeface="+mn-ea"/>
              </a:rPr>
              <a:t>, </a:t>
            </a:r>
            <a:r>
              <a:rPr lang="ko-KR" altLang="en-US" sz="1200" b="1" u="sng" kern="100" dirty="0" smtClean="0">
                <a:solidFill>
                  <a:srgbClr val="0D0D0D"/>
                </a:solidFill>
                <a:latin typeface="+mn-ea"/>
              </a:rPr>
              <a:t>투명성 확보는 필수 </a:t>
            </a:r>
            <a:r>
              <a:rPr lang="ko-KR" altLang="en-US" sz="1200" b="1" u="sng" kern="100" dirty="0">
                <a:solidFill>
                  <a:srgbClr val="0D0D0D"/>
                </a:solidFill>
                <a:latin typeface="+mn-ea"/>
              </a:rPr>
              <a:t>적이다</a:t>
            </a:r>
            <a:r>
              <a:rPr lang="en-US" altLang="ko-KR" sz="1200" b="1" u="sng" kern="100" dirty="0">
                <a:solidFill>
                  <a:srgbClr val="0D0D0D"/>
                </a:solidFill>
                <a:latin typeface="+mn-ea"/>
              </a:rPr>
              <a:t>. </a:t>
            </a:r>
            <a:r>
              <a:rPr lang="ko-KR" altLang="en-US" sz="1200" b="1" kern="100" dirty="0">
                <a:solidFill>
                  <a:srgbClr val="0D0D0D"/>
                </a:solidFill>
                <a:latin typeface="+mn-ea"/>
              </a:rPr>
              <a:t>공공기관은 민간기업과 달리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+mn-ea"/>
              </a:rPr>
              <a:t>법률에 의해 설립되고 정부로부터 재정지원을 받는 반면</a:t>
            </a:r>
            <a:r>
              <a:rPr lang="en-US" altLang="ko-KR" sz="1200" b="1" kern="100" dirty="0">
                <a:solidFill>
                  <a:srgbClr val="0D0D0D"/>
                </a:solidFill>
                <a:latin typeface="+mn-ea"/>
              </a:rPr>
              <a:t>,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+mn-ea"/>
              </a:rPr>
              <a:t>시장경쟁에 노출되지 않고 보호된다</a:t>
            </a:r>
            <a:r>
              <a:rPr lang="en-US" altLang="ko-KR" sz="1200" b="1" kern="100" dirty="0">
                <a:solidFill>
                  <a:srgbClr val="0D0D0D"/>
                </a:solidFill>
                <a:latin typeface="+mn-ea"/>
              </a:rPr>
              <a:t>.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+mn-ea"/>
              </a:rPr>
              <a:t>따라서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+mn-ea"/>
              </a:rPr>
              <a:t>,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+mn-ea"/>
              </a:rPr>
              <a:t>공공기관은 효율성 및 도덕성제고를 통한 </a:t>
            </a:r>
            <a:r>
              <a:rPr lang="ko-KR" altLang="en-US" sz="1200" b="1" kern="100" dirty="0" err="1">
                <a:solidFill>
                  <a:srgbClr val="0D0D0D"/>
                </a:solidFill>
                <a:latin typeface="+mn-ea"/>
              </a:rPr>
              <a:t>국민으로부터의</a:t>
            </a:r>
            <a:r>
              <a:rPr lang="ko-KR" altLang="en-US" sz="1200" b="1" kern="100" dirty="0">
                <a:solidFill>
                  <a:srgbClr val="0D0D0D"/>
                </a:solidFill>
                <a:latin typeface="+mn-ea"/>
              </a:rPr>
              <a:t> 신뢰 획득을 사명으로 하며</a:t>
            </a:r>
            <a:r>
              <a:rPr lang="en-US" altLang="ko-KR" sz="1200" b="1" kern="100" dirty="0">
                <a:solidFill>
                  <a:srgbClr val="0D0D0D"/>
                </a:solidFill>
                <a:latin typeface="+mn-ea"/>
              </a:rPr>
              <a:t>, </a:t>
            </a:r>
            <a:r>
              <a:rPr lang="ko-KR" altLang="en-US" sz="1200" b="1" kern="100" dirty="0">
                <a:solidFill>
                  <a:srgbClr val="0D0D0D"/>
                </a:solidFill>
                <a:latin typeface="+mn-ea"/>
              </a:rPr>
              <a:t>조직활동의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+mn-ea"/>
              </a:rPr>
              <a:t>투명성을 보장해주는 </a:t>
            </a:r>
            <a:r>
              <a:rPr lang="ko-KR" altLang="en-US" sz="1200" b="1" kern="100" dirty="0" err="1" smtClean="0">
                <a:solidFill>
                  <a:srgbClr val="0D0D0D"/>
                </a:solidFill>
                <a:latin typeface="+mn-ea"/>
              </a:rPr>
              <a:t>기록관리는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+mn-ea"/>
              </a:rPr>
              <a:t> </a:t>
            </a:r>
            <a:r>
              <a:rPr lang="ko-KR" altLang="en-US" sz="1200" b="1" kern="100" dirty="0">
                <a:solidFill>
                  <a:srgbClr val="0D0D0D"/>
                </a:solidFill>
                <a:latin typeface="+mn-ea"/>
              </a:rPr>
              <a:t>더욱 큰 의의를 가진다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+mn-ea"/>
              </a:rPr>
              <a:t>. ~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+mn-ea"/>
              </a:rPr>
              <a:t>공공기관의 기록 관리와 경영 품질의 상관성에 관한 연구</a:t>
            </a:r>
            <a:endParaRPr lang="en-US" altLang="ko-KR" sz="1200" b="1" kern="100" dirty="0" smtClean="0">
              <a:solidFill>
                <a:srgbClr val="0D0D0D"/>
              </a:solidFill>
              <a:latin typeface="+mn-ea"/>
            </a:endParaRPr>
          </a:p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latin typeface="+mn-ea"/>
              </a:rPr>
              <a:t>즉 공공 데이터의 기록 관리 뿐만 아니라 그 데이터를 개방하고 활용하는 사항이 모두 중요하다고 볼 수 있다</a:t>
            </a:r>
            <a:r>
              <a:rPr lang="en-US" altLang="ko-KR" sz="1200" b="1" dirty="0" smtClean="0">
                <a:latin typeface="+mn-ea"/>
              </a:rPr>
              <a:t>. </a:t>
            </a:r>
          </a:p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b="1" kern="100" dirty="0" smtClean="0">
              <a:solidFill>
                <a:srgbClr val="0D0D0D"/>
              </a:solidFill>
              <a:latin typeface="+mn-ea"/>
            </a:endParaRPr>
          </a:p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b="1" kern="100" dirty="0" smtClean="0">
              <a:solidFill>
                <a:srgbClr val="0D0D0D"/>
              </a:solidFill>
              <a:latin typeface="+mn-ea"/>
            </a:endParaRPr>
          </a:p>
          <a:p>
            <a:pPr fontAlgn="base">
              <a:lnSpc>
                <a:spcPct val="150000"/>
              </a:lnSpc>
            </a:pPr>
            <a:endParaRPr lang="en-US" altLang="ko-KR" sz="1200" b="1" kern="100" dirty="0" smtClean="0">
              <a:solidFill>
                <a:srgbClr val="0D0D0D"/>
              </a:solidFill>
              <a:latin typeface="+mn-ea"/>
            </a:endParaRPr>
          </a:p>
          <a:p>
            <a:pPr fontAlgn="base">
              <a:lnSpc>
                <a:spcPct val="150000"/>
              </a:lnSpc>
            </a:pPr>
            <a:endParaRPr lang="en-US" altLang="ko-KR" sz="1200" b="1" kern="100" dirty="0" smtClean="0">
              <a:solidFill>
                <a:srgbClr val="0D0D0D"/>
              </a:solidFill>
              <a:latin typeface="+mn-ea"/>
            </a:endParaRPr>
          </a:p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b="1" kern="100" dirty="0" smtClean="0">
                <a:solidFill>
                  <a:srgbClr val="0D0D0D"/>
                </a:solidFill>
                <a:latin typeface="+mn-ea"/>
              </a:rPr>
              <a:t>공공 데이터 개방은 공공 데이터를 국민 누구나 쉽게 이용하도록 하는 것을 의미한다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+mn-ea"/>
              </a:rPr>
              <a:t>. …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+mn-ea"/>
              </a:rPr>
              <a:t>중략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+mn-ea"/>
              </a:rPr>
              <a:t>… </a:t>
            </a:r>
            <a:r>
              <a:rPr lang="ko-KR" altLang="en-US" sz="1200" b="1" kern="100" dirty="0">
                <a:solidFill>
                  <a:srgbClr val="0D0D0D"/>
                </a:solidFill>
                <a:latin typeface="+mn-ea"/>
              </a:rPr>
              <a:t>이에 정부는 국가 주도의 공공 데이 터 포털을 중심으로 공공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+mn-ea"/>
              </a:rPr>
              <a:t>데이터 </a:t>
            </a:r>
            <a:r>
              <a:rPr lang="ko-KR" altLang="en-US" sz="1200" b="1" kern="100" dirty="0">
                <a:solidFill>
                  <a:srgbClr val="0D0D0D"/>
                </a:solidFill>
                <a:latin typeface="+mn-ea"/>
              </a:rPr>
              <a:t>개방 활성화를 위한 정책을 내놓고 있다</a:t>
            </a:r>
            <a:r>
              <a:rPr lang="en-US" altLang="ko-KR" sz="1200" b="1" kern="100" dirty="0">
                <a:solidFill>
                  <a:srgbClr val="0D0D0D"/>
                </a:solidFill>
                <a:latin typeface="+mn-ea"/>
              </a:rPr>
              <a:t>. </a:t>
            </a:r>
            <a:r>
              <a:rPr lang="ko-KR" altLang="en-US" sz="1200" b="1" u="sng" kern="100" dirty="0">
                <a:solidFill>
                  <a:srgbClr val="0D0D0D"/>
                </a:solidFill>
                <a:latin typeface="+mn-ea"/>
              </a:rPr>
              <a:t>하지만 이러한 적극적인 정부의 노력에도 불구하고 사용자들의 느끼는 공공 </a:t>
            </a:r>
            <a:r>
              <a:rPr lang="ko-KR" altLang="en-US" sz="1200" b="1" u="sng" kern="100" dirty="0" smtClean="0">
                <a:solidFill>
                  <a:srgbClr val="0D0D0D"/>
                </a:solidFill>
                <a:latin typeface="+mn-ea"/>
              </a:rPr>
              <a:t>데이터에 </a:t>
            </a:r>
            <a:r>
              <a:rPr lang="ko-KR" altLang="en-US" sz="1200" b="1" u="sng" kern="100" dirty="0">
                <a:solidFill>
                  <a:srgbClr val="0D0D0D"/>
                </a:solidFill>
                <a:latin typeface="+mn-ea"/>
              </a:rPr>
              <a:t>대한 의견이 </a:t>
            </a:r>
            <a:r>
              <a:rPr lang="ko-KR" altLang="en-US" sz="1200" b="1" u="sng" kern="100" dirty="0" smtClean="0">
                <a:solidFill>
                  <a:srgbClr val="0D0D0D"/>
                </a:solidFill>
                <a:latin typeface="+mn-ea"/>
              </a:rPr>
              <a:t>긍정적이지만은 </a:t>
            </a:r>
            <a:r>
              <a:rPr lang="ko-KR" altLang="en-US" sz="1200" b="1" u="sng" kern="100" dirty="0">
                <a:solidFill>
                  <a:srgbClr val="0D0D0D"/>
                </a:solidFill>
                <a:latin typeface="+mn-ea"/>
              </a:rPr>
              <a:t>않다</a:t>
            </a:r>
            <a:r>
              <a:rPr lang="en-US" altLang="ko-KR" sz="1200" b="1" u="sng" kern="100" dirty="0">
                <a:solidFill>
                  <a:srgbClr val="0D0D0D"/>
                </a:solidFill>
                <a:latin typeface="+mn-ea"/>
              </a:rPr>
              <a:t>. </a:t>
            </a:r>
            <a:r>
              <a:rPr lang="ko-KR" altLang="en-US" sz="1200" b="1" u="sng" kern="100" dirty="0">
                <a:solidFill>
                  <a:srgbClr val="0D0D0D"/>
                </a:solidFill>
                <a:latin typeface="+mn-ea"/>
              </a:rPr>
              <a:t>특히 데이터 품질 측면에서 그 </a:t>
            </a:r>
            <a:r>
              <a:rPr lang="ko-KR" altLang="en-US" sz="1200" b="1" u="sng" kern="100" dirty="0" err="1" smtClean="0">
                <a:solidFill>
                  <a:srgbClr val="0D0D0D"/>
                </a:solidFill>
                <a:latin typeface="+mn-ea"/>
              </a:rPr>
              <a:t>활용성이</a:t>
            </a:r>
            <a:r>
              <a:rPr lang="ko-KR" altLang="en-US" sz="1200" b="1" u="sng" kern="100" dirty="0" smtClean="0">
                <a:solidFill>
                  <a:srgbClr val="0D0D0D"/>
                </a:solidFill>
                <a:latin typeface="+mn-ea"/>
              </a:rPr>
              <a:t> </a:t>
            </a:r>
            <a:r>
              <a:rPr lang="ko-KR" altLang="en-US" sz="1200" b="1" u="sng" kern="100" dirty="0">
                <a:solidFill>
                  <a:srgbClr val="0D0D0D"/>
                </a:solidFill>
                <a:latin typeface="+mn-ea"/>
              </a:rPr>
              <a:t>저하되고 </a:t>
            </a:r>
            <a:r>
              <a:rPr lang="ko-KR" altLang="en-US" sz="1200" b="1" u="sng" kern="100" dirty="0" smtClean="0">
                <a:solidFill>
                  <a:srgbClr val="0D0D0D"/>
                </a:solidFill>
                <a:latin typeface="+mn-ea"/>
              </a:rPr>
              <a:t>있다</a:t>
            </a:r>
            <a:r>
              <a:rPr lang="en-US" altLang="ko-KR" sz="1200" b="1" u="sng" kern="100" dirty="0" smtClean="0">
                <a:solidFill>
                  <a:srgbClr val="0D0D0D"/>
                </a:solidFill>
                <a:latin typeface="+mn-ea"/>
              </a:rPr>
              <a:t>.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+mn-ea"/>
              </a:rPr>
              <a:t>  ~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+mn-ea"/>
              </a:rPr>
              <a:t>공공 빅데이터 개방 및 활용 활성화 방안에 대한 연구 </a:t>
            </a:r>
            <a:endParaRPr lang="en-US" altLang="ko-KR" sz="1200" b="1" kern="100" dirty="0" smtClean="0">
              <a:solidFill>
                <a:srgbClr val="0D0D0D"/>
              </a:solidFill>
              <a:latin typeface="+mn-ea"/>
            </a:endParaRPr>
          </a:p>
        </p:txBody>
      </p:sp>
      <p:sp>
        <p:nvSpPr>
          <p:cNvPr id="17" name="TextBox 16"/>
          <p:cNvSpPr txBox="1"/>
          <p:nvPr/>
        </p:nvSpPr>
        <p:spPr>
          <a:xfrm flipV="1">
            <a:off x="742709" y="4270838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673259" y="4420727"/>
            <a:ext cx="17362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연구의 필요성</a:t>
            </a:r>
            <a:endParaRPr lang="en-US" altLang="ko-KR" sz="1600" b="1" dirty="0" smtClean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en-US" altLang="ko-KR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현재 문제점</a:t>
            </a:r>
            <a:r>
              <a:rPr lang="en-US" altLang="ko-KR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  <a:endParaRPr lang="ko-KR" altLang="en-US" sz="16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05672" y="4301866"/>
            <a:ext cx="4491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05</a:t>
            </a:r>
            <a:endParaRPr lang="ko-KR" altLang="en-US" sz="14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 flipV="1">
            <a:off x="3011347" y="4256147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4" name="사각형 설명선 3"/>
          <p:cNvSpPr/>
          <p:nvPr/>
        </p:nvSpPr>
        <p:spPr>
          <a:xfrm>
            <a:off x="8657440" y="3322040"/>
            <a:ext cx="2709643" cy="867989"/>
          </a:xfrm>
          <a:prstGeom prst="wedgeRectCallo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?? </a:t>
            </a:r>
            <a:r>
              <a:rPr lang="ko-KR" altLang="en-US" smtClean="0"/>
              <a:t>이 글 누가 쓴거예요</a:t>
            </a:r>
            <a:r>
              <a:rPr lang="en-US" altLang="ko-KR" dirty="0" smtClean="0"/>
              <a:t>?</a:t>
            </a:r>
            <a:endParaRPr lang="en-US" dirty="0"/>
          </a:p>
        </p:txBody>
      </p:sp>
      <p:sp>
        <p:nvSpPr>
          <p:cNvPr id="22" name="사각형 설명선 21"/>
          <p:cNvSpPr/>
          <p:nvPr/>
        </p:nvSpPr>
        <p:spPr>
          <a:xfrm>
            <a:off x="405672" y="2022343"/>
            <a:ext cx="2709643" cy="867989"/>
          </a:xfrm>
          <a:prstGeom prst="wedgeRectCallout">
            <a:avLst>
              <a:gd name="adj1" fmla="val 55018"/>
              <a:gd name="adj2" fmla="val -7087"/>
            </a:avLst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이 글 누가 </a:t>
            </a:r>
            <a:r>
              <a:rPr lang="ko-KR" altLang="en-US" dirty="0" err="1" smtClean="0"/>
              <a:t>쓴거예요</a:t>
            </a:r>
            <a:r>
              <a:rPr lang="en-US" altLang="ko-KR" dirty="0" smtClean="0"/>
              <a:t>?</a:t>
            </a:r>
            <a:endParaRPr lang="en-US" dirty="0"/>
          </a:p>
        </p:txBody>
      </p:sp>
      <p:sp>
        <p:nvSpPr>
          <p:cNvPr id="23" name="사각형 설명선 22"/>
          <p:cNvSpPr/>
          <p:nvPr/>
        </p:nvSpPr>
        <p:spPr>
          <a:xfrm>
            <a:off x="405672" y="5294096"/>
            <a:ext cx="2709643" cy="867989"/>
          </a:xfrm>
          <a:prstGeom prst="wedgeRectCallout">
            <a:avLst>
              <a:gd name="adj1" fmla="val -2567"/>
              <a:gd name="adj2" fmla="val -76674"/>
            </a:avLst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/>
              <a:t>앞에 기술한 목적과 문제점이 맞나</a:t>
            </a:r>
            <a:r>
              <a:rPr lang="en-US" altLang="ko-KR" dirty="0" smtClean="0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5891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 flipV="1">
            <a:off x="706056" y="868683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6606" y="1018572"/>
            <a:ext cx="20338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hlinkClick r:id="rId2"/>
              </a:rPr>
              <a:t>현 데이터 활용 문제점</a:t>
            </a:r>
            <a:endParaRPr lang="en-US" altLang="ko-KR" sz="1600" b="1" dirty="0" smtClean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en-US" altLang="ko-KR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-</a:t>
            </a:r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품질 </a:t>
            </a:r>
            <a:endParaRPr lang="en-US" altLang="ko-KR" sz="1600" b="1" dirty="0" smtClean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 flipV="1">
            <a:off x="2974694" y="857396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2974694" y="561372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3011347" y="1018572"/>
            <a:ext cx="8700304" cy="67936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‘공공데이터의 제공 및 이용 활성화에 관한 법률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'(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약칭 ‘공공데이터법’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이라는 게 있습니다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목적은 다음과 같습니다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제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1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조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목적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) 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이 법은 공공기관이 보유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·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관리하는 데이터의 제공 및 그 이용 활성화에 관한 사항을 규정함으로써 국민의 공공데이터에 대한 이용권을 보장하고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공공데이터의 민간 활용을 통한 삶의 질 향상과 국민경제 발전에 이바지함을 목적으로 한다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endParaRPr lang="en-US" altLang="ko-KR" sz="1200" b="1" kern="100" dirty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국가가 보유한 데이터를 활용할 수 있게 하고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이를 활용해 도움이 되길 바란다는 뜻이지요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그럼 공공데이터란 무엇일까요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? 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법률에 따른 공공데이터의 정의는 다음과 같습니다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제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2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조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정의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의 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2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항 “</a:t>
            </a:r>
            <a:r>
              <a:rPr lang="ko-KR" altLang="en-US" sz="1200" b="1" kern="100" dirty="0" err="1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공공데이터”란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데이터베이스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전자화된 파일 등 공공기관이 법령 등에서 정하는 목적을 위하여 생성 또는 취득하여 관리하고 있는 광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光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) 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또는 전자적 방식으로 처리된 자료 또는 정보로서 다음 각 목의 어느 하나에 해당하는 것을 말한다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endParaRPr lang="en-US" altLang="ko-KR" sz="1200" b="1" kern="100" dirty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이 공공데이터를 ‘</a:t>
            </a:r>
            <a:r>
              <a:rPr lang="ko-KR" altLang="en-US" sz="1200" b="1" kern="100" dirty="0" err="1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제공’한다는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것은 공공기관이 이용자가 기계 판독이 가능한 형태의 공공데이터에 접근할 수 있게 하거나 이를 다양한 방식으로 전달함을 의미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제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2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조의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4)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합니다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공공데이터를 제공할 때는 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5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가지 기본 원칙이 있습니다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크게 특별한 내용은 없습니다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 ‘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공공데이터를 편리하게 이용할 수 있도록 노력해야 하며’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‘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접근과 이용에서 평등의 원칙을 보장해야 한다’ 등입니다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endParaRPr lang="en-US" altLang="ko-KR" sz="1200" b="1" kern="100" dirty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이렇게 법률을 제정한 결과는 어떨까요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? 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한국은 전자정부 유엔 평가에서 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3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회 연속 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1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위를 차지했고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올해 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OECD 30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개 나라 중 </a:t>
            </a:r>
            <a:r>
              <a:rPr lang="ko-KR" altLang="en-US" sz="1200" b="1" kern="100" dirty="0" err="1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공공데이터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sz="1200" b="1" kern="100" dirty="0" err="1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개방지수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0.98(1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점 만점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로 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1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위입니다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그런데 전 세계 개방형 데이터를 품질로 평가하는 ‘세계 </a:t>
            </a:r>
            <a:r>
              <a:rPr lang="ko-KR" altLang="en-US" sz="1200" b="1" kern="100" dirty="0" err="1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공공데이터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지수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'(Global Open Data Index)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를 보면 한국이 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23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위를 차지하고 있습니다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개방 정도는 무척 좋은데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공개한 데이터의 품질은 영 아니라는 뜻입니다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endParaRPr lang="en-US" altLang="ko-KR" sz="1200" b="1" kern="100" dirty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시각화 솔루션 기업 </a:t>
            </a:r>
            <a:r>
              <a:rPr lang="ko-KR" altLang="en-US" sz="1200" b="1" kern="100" dirty="0" err="1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뉴스젤리가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‘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5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스타 공공 데이터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'(5 star open data) 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방법론을 적용해 한국의 공공데이터를 </a:t>
            </a:r>
            <a:r>
              <a:rPr lang="ko-KR" altLang="en-US" sz="1200" b="1" kern="100" dirty="0" err="1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전수조사했습니다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 5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스타 </a:t>
            </a:r>
            <a:r>
              <a:rPr lang="ko-KR" altLang="en-US" sz="1200" b="1" kern="100" dirty="0" err="1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공공데이터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방법론은 웹의 창시자 팀 </a:t>
            </a:r>
            <a:r>
              <a:rPr lang="ko-KR" altLang="en-US" sz="1200" b="1" kern="100" dirty="0" err="1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버너스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리가 </a:t>
            </a:r>
            <a:r>
              <a:rPr lang="ko-KR" altLang="en-US" sz="1200" b="1" kern="100" dirty="0" err="1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별점을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이용해 공공데이터를 평가한 지표입니다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데이터를 분석한 결과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실제로 공개된 공공데이터의 사용 용이성이 많이 떨어지는 것으로 나타났습니다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전반적으로는 공급자 중심의 사고가 나타났습니다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전수조사에 사용한 기준은 다음과 같습니다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b="1" kern="100" dirty="0" err="1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별점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평균이 동일한 기관은 </a:t>
            </a:r>
            <a:r>
              <a:rPr lang="ko-KR" altLang="en-US" sz="1200" b="1" kern="100" dirty="0" err="1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데이터세트</a:t>
            </a:r>
            <a:r>
              <a:rPr lang="ko-KR" altLang="en-US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개수로 </a:t>
            </a:r>
            <a:r>
              <a:rPr lang="ko-KR" altLang="en-US" sz="1200" b="1" kern="100" dirty="0" err="1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차등화했습니다</a:t>
            </a:r>
            <a:r>
              <a:rPr lang="en-US" altLang="ko-KR" sz="12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algn="just" fontAlgn="base">
              <a:lnSpc>
                <a:spcPct val="140000"/>
              </a:lnSpc>
            </a:pPr>
            <a:endParaRPr lang="en-US" altLang="ko-KR" sz="1200" b="1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342900" indent="-342900" algn="just" fontAlgn="base">
              <a:lnSpc>
                <a:spcPct val="140000"/>
              </a:lnSpc>
              <a:buFont typeface="+mj-lt"/>
              <a:buAutoNum type="arabicPeriod"/>
            </a:pPr>
            <a:endParaRPr lang="en-US" altLang="ko-KR" sz="12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endParaRPr lang="ko-KR" altLang="en-US" sz="12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endParaRPr lang="en-US" altLang="ko-KR" sz="1200" b="1" kern="100" dirty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9" name="사각형 설명선 8"/>
          <p:cNvSpPr/>
          <p:nvPr/>
        </p:nvSpPr>
        <p:spPr>
          <a:xfrm>
            <a:off x="405672" y="2022343"/>
            <a:ext cx="2709643" cy="867989"/>
          </a:xfrm>
          <a:prstGeom prst="wedgeRectCallout">
            <a:avLst>
              <a:gd name="adj1" fmla="val -1019"/>
              <a:gd name="adj2" fmla="val -75707"/>
            </a:avLst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p.11~14 </a:t>
            </a:r>
            <a:r>
              <a:rPr lang="ko-KR" altLang="en-US" smtClean="0"/>
              <a:t>까지 누가 </a:t>
            </a:r>
            <a:endParaRPr lang="en-US" altLang="ko-KR" dirty="0" smtClean="0"/>
          </a:p>
          <a:p>
            <a:pPr algn="ctr"/>
            <a:r>
              <a:rPr lang="ko-KR" altLang="en-US" dirty="0" smtClean="0"/>
              <a:t>쓴</a:t>
            </a:r>
            <a:r>
              <a:rPr lang="en-US" altLang="ko-KR" dirty="0" smtClean="0"/>
              <a:t>/</a:t>
            </a:r>
            <a:r>
              <a:rPr lang="ko-KR" altLang="en-US" smtClean="0"/>
              <a:t>정리한 거예요</a:t>
            </a:r>
            <a:r>
              <a:rPr lang="en-US" altLang="ko-KR" dirty="0" smtClean="0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6181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 flipV="1">
            <a:off x="706056" y="868683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6606" y="1018572"/>
            <a:ext cx="19507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현 데이터 활용 </a:t>
            </a:r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문제점</a:t>
            </a:r>
            <a:endParaRPr lang="en-US" altLang="ko-KR" sz="1600" b="1" dirty="0" smtClean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en-US" altLang="ko-KR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- </a:t>
            </a:r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포맷과 표준</a:t>
            </a:r>
            <a:endParaRPr lang="ko-KR" altLang="en-US" sz="16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 flipV="1">
            <a:off x="2974694" y="857396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2974694" y="561372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2905244" y="665544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4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7207880" y="1094967"/>
            <a:ext cx="4477983" cy="69988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b="1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공공데이터</a:t>
            </a:r>
            <a:r>
              <a:rPr lang="ko-KR" altLang="en-US" sz="12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활용의 문제점은 여기서 그치지 않습니다</a:t>
            </a:r>
            <a:r>
              <a:rPr lang="en-US" altLang="ko-KR" sz="12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단순히 개방 수준에서의 아쉬움이 아닙니다</a:t>
            </a:r>
            <a:r>
              <a:rPr lang="en-US" altLang="ko-KR" sz="12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데이터의 자체의 품질에서도 아쉬운 점이 많이 발견됐습니다</a:t>
            </a:r>
            <a:r>
              <a:rPr lang="en-US" altLang="ko-KR" sz="12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구체적인 사례들을 통해 알아보겠습니다</a:t>
            </a:r>
            <a:r>
              <a:rPr lang="en-US" altLang="ko-KR" sz="12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endParaRPr lang="en-US" altLang="ko-KR" sz="1200" b="1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ko-KR" altLang="en-US" sz="12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기관별로 </a:t>
            </a:r>
            <a:r>
              <a:rPr lang="ko-KR" altLang="en-US" sz="1200" b="1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제각각인</a:t>
            </a:r>
            <a:r>
              <a:rPr lang="ko-KR" altLang="en-US" sz="12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개방 규칙</a:t>
            </a:r>
          </a:p>
          <a:p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데이터를 올릴 때 지켜야 할 가이드라인이 없어서 기관마다 다른 형식으로 데이터를 올리고 있었습니다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위 사진은 </a:t>
            </a:r>
            <a:r>
              <a:rPr lang="ko-KR" altLang="en-US" sz="12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공공데이터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포털을 갈무리한 화면입니다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지역별로 도서관 현황 관련 데이터를 각각 다른 명칭으로 업로드한 것을 확인할 수 있습니다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전라북도의 경우 지역을 표기하지 않고 올려서 사용자의 혼란을 일으켰습니다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또한 동일한 항목 데이터는 종합적인 관리가 필요하지만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이 부분에 대한 고려도 없었습니다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자치구별로 올린 데이터를 하나하나 </a:t>
            </a:r>
            <a:r>
              <a:rPr lang="ko-KR" altLang="en-US" sz="12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내려받아야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하는 수고가 필요한 셈입니다</a:t>
            </a:r>
            <a:r>
              <a:rPr lang="en-US" altLang="ko-KR" sz="1200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endParaRPr lang="en-US" altLang="ko-KR" sz="12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ko-KR" altLang="en-US" sz="12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같은 종류</a:t>
            </a:r>
            <a:r>
              <a:rPr lang="en-US" altLang="ko-KR" sz="12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다른 포맷</a:t>
            </a:r>
          </a:p>
          <a:p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해당 데이터가 포함해야 하는 값에 대한 공통된 기준이 없어 다수의 기관에서 제각기 다른 형태로 데이터를 공개하고 있었습니다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방금 검색한 도서관 현황 자료들을 확인해봤습니다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어느 기관은 운영 </a:t>
            </a:r>
            <a:r>
              <a:rPr lang="ko-KR" altLang="en-US" sz="12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시작시간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종료시각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자료 수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좌석 수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운영기관명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홈페이지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위도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경도 등의 값을 가지고 있고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다른 기관은 부지면적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건물면적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열람석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간행물 수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시청각자료 수 등을 가지고 있습니다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겹치는 값이 없지는 않지만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다시 한 번 데이터를 만지는 과정이 필요합니다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번거롭죠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위치를 나타내는 위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·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경도 값도 마찬가지 입니다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기재 방식도 다르고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데이터가 없는 곳도 있습니다</a:t>
            </a:r>
            <a:r>
              <a:rPr lang="en-US" altLang="ko-KR" sz="1200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endParaRPr lang="en-US" altLang="ko-KR" sz="12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ko-KR" altLang="en-US" sz="12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활용하기 어려운 데이터 형식</a:t>
            </a:r>
            <a:endParaRPr lang="ko-KR" altLang="en-US" sz="12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파일의 형식도 중요합니다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기본적으로 </a:t>
            </a:r>
            <a:r>
              <a:rPr lang="ko-KR" altLang="en-US" sz="12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수치자료는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CSV, XLSX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파일이 필요합니다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한글 파일은 보기엔 참 좋을 수 있지만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활용하기는 무척 어렵습니다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기본적으로 문서 파일이기 때문입니다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아래의 사진은 대구광역시 </a:t>
            </a:r>
            <a:r>
              <a:rPr lang="ko-KR" altLang="en-US" sz="12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화재통계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데이터입니다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보다시피 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HWP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파일로 저장된 것을 확인할 수 있습니다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endParaRPr lang="en-US" altLang="ko-KR" sz="12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/>
            </a:r>
            <a:b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</a:br>
            <a:endParaRPr lang="en-US" altLang="ko-KR" sz="12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endParaRPr lang="en-US" altLang="ko-KR" sz="1200" b="1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endParaRPr lang="en-US" altLang="ko-KR" sz="12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en-US" altLang="ko-KR" sz="12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/>
            </a:r>
            <a:br>
              <a:rPr lang="en-US" altLang="ko-KR" sz="12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</a:br>
            <a:endParaRPr lang="ko-KR" altLang="en-US" sz="12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endParaRPr lang="en-US" altLang="ko-KR" sz="1200" b="1" kern="100" dirty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pic>
        <p:nvPicPr>
          <p:cNvPr id="1026" name="Picture 2" descr="opendata (9)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7012" y="1555700"/>
            <a:ext cx="2856464" cy="2975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opendata1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9798" y="4691204"/>
            <a:ext cx="4737126" cy="681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opendata (6)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7128" y="1518305"/>
            <a:ext cx="2849796" cy="3050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2711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 flipV="1">
            <a:off x="706056" y="868683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6605" y="1018573"/>
            <a:ext cx="202346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현 데이터 활용 </a:t>
            </a:r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문제점</a:t>
            </a:r>
            <a:endParaRPr lang="en-US" altLang="ko-KR" sz="1600" b="1" dirty="0" smtClean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en-US" altLang="ko-KR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-</a:t>
            </a:r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업데이트 주기와 제공자 위주의 정책</a:t>
            </a:r>
            <a:endParaRPr lang="ko-KR" altLang="en-US" sz="16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endParaRPr lang="ko-KR" altLang="en-US" sz="16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 flipV="1">
            <a:off x="2974694" y="857396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2974694" y="561372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2905244" y="665544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4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7207880" y="1094967"/>
            <a:ext cx="4477983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알기 어려운 업데이트 주기</a:t>
            </a:r>
            <a:endParaRPr lang="ko-KR" altLang="en-US" sz="12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ko-KR" altLang="en-US" sz="12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공공데이터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포털의 자료 업데이트 주기도 문제였습니다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주기에 대한 구체적인 설명이 없었으며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일부 사례에서는 데이터 업데이트가 바로 반영되지 않는 것도 확인할 수 있었습니다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이 경우 데이터 포털이 아닌 원본 데이터를 제공하는 기관에서 직접 찾는 게 훨씬 효율적일 수 있습니다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‘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국가공무원 합격자 </a:t>
            </a:r>
            <a:r>
              <a:rPr lang="ko-KR" altLang="en-US" sz="12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통계’라는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인사혁신처의 데이터가 그 사례입니다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최종 </a:t>
            </a:r>
            <a:r>
              <a:rPr lang="ko-KR" altLang="en-US" sz="12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수정일은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2013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년 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11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월인데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사이버 국가고시 홈페이지에는 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2015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년도 데이터까지 </a:t>
            </a:r>
            <a:r>
              <a:rPr lang="ko-KR" altLang="en-US" sz="12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업로드돼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있는 상태입니다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endParaRPr lang="en-US" altLang="ko-KR" sz="12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/>
            </a:r>
            <a:b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</a:br>
            <a:endParaRPr lang="en-US" altLang="ko-KR" sz="12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endParaRPr lang="en-US" altLang="ko-KR" sz="1200" b="1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제공자 위주의 정책</a:t>
            </a:r>
            <a:endParaRPr lang="en-US" altLang="ko-KR" sz="12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용자 측면 등 공공 빅데이터 사용 촉진을 위한 운영 과 정책 방향을 제시하였다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그 외 선행연구에서는 공공 빅데이터 제공자 입장에</a:t>
            </a:r>
          </a:p>
          <a:p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서 데이터 품질관리의 중요성을 강조하거나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사용자의 요구에 맞는 맞춤 데이터 제공의 필요성을 제시하였다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이상 앞서 언급된 선행연구들을 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&lt;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표 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1&gt;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에 정리하였다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이러한 선행연구들을 살펴볼 때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공공 빅데이터 개방 및 활용 활성화를 위한 주요 주체인 공공 기관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공공 빅 데이터 관련 정책 담당자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기업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민간 사용자 등 다양 한 이해관계자들의 입장을 두루 고찰하는 것이 필요함 에도 불구하고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공공 빅데이터와 관련된 여러 이해관계 자들의 입장을 파악하고 공공 빅데이터 생태계에 대한 구체적인 이슈를 도출하고 대안을 제시한 연구는 없었</a:t>
            </a:r>
          </a:p>
          <a:p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다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이에 본 연구는 인터뷰 기반의 탐색적 연구를 통해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공공 빅데이터와 관련 있는 이해관계자들의 관점을 포 </a:t>
            </a:r>
            <a:r>
              <a:rPr lang="ko-KR" altLang="en-US" sz="12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함하여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그 생태계를 파악하고자 한다</a:t>
            </a:r>
            <a:r>
              <a:rPr lang="en-US" altLang="ko-KR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그리고 공공 빅 데이터 개방 및 활용 활성화와 관련된 주요 이슈들을 도출하고 이를 개선하기 위한 해결방안을 제시하고자 </a:t>
            </a:r>
            <a:r>
              <a:rPr lang="ko-KR" altLang="en-US" sz="1200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한다</a:t>
            </a:r>
            <a:r>
              <a:rPr lang="en-US" altLang="ko-KR" sz="1200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 ~ </a:t>
            </a:r>
            <a:r>
              <a:rPr lang="ko-KR" altLang="en-US" sz="1200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공공 빅데이터 개방 및 활용 활성화 방안에 대한 연구</a:t>
            </a:r>
            <a:endParaRPr lang="ko-KR" altLang="en-US" sz="12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pic>
        <p:nvPicPr>
          <p:cNvPr id="2050" name="Picture 2" descr="opendata (8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5286" y="1078766"/>
            <a:ext cx="4173144" cy="1925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5245" y="3180064"/>
            <a:ext cx="4233186" cy="2509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046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 flipV="1">
            <a:off x="706056" y="868683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6606" y="1018572"/>
            <a:ext cx="20338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품질 관리란</a:t>
            </a:r>
            <a:r>
              <a:rPr lang="en-US" altLang="ko-KR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?</a:t>
            </a:r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endParaRPr lang="en-US" altLang="ko-KR" sz="1600" b="1" dirty="0" smtClean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 flipV="1">
            <a:off x="2974694" y="857396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2974694" y="561372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3011347" y="1018572"/>
            <a:ext cx="870030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>
              <a:lnSpc>
                <a:spcPct val="140000"/>
              </a:lnSpc>
            </a:pP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학술적 정의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:</a:t>
            </a: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품질 이란 데이터의 최신성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정확성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b="1" dirty="0" err="1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상호연계성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 등을 확보하여 이를 사용자에게 유용한 가치를 줄 수 있는 수준 으로 정의할 수 있다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 - </a:t>
            </a:r>
            <a:r>
              <a:rPr lang="en-US" altLang="ko-KR" sz="12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Larry P. English (“Consistently meeting all knowledge worker and end-customer expectations through data and data services to accomplish enterprise and customer objectives.”)</a:t>
            </a: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</a:t>
            </a:r>
            <a:r>
              <a:rPr lang="ko-KR" altLang="en-US" sz="1200" b="1" dirty="0" err="1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품질관리란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, “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데이터의 품질을 지속적으로 유지하고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개선함으로써 사용자의 만족도를 극대화하기 위해 수행하는 일련의 활동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“</a:t>
            </a: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endParaRPr lang="en-US" altLang="ko-KR" sz="12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국내외 관리 표준</a:t>
            </a:r>
            <a:endParaRPr lang="en-US" altLang="ko-KR" sz="1200" b="1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품질관리 란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, “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기관이나 조직 내 외부의 정보시스템 및 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DB 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사용자의 기대를 만족시키기 위해 지속적으로 수행하는 데이터 관리 및 개선 활동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“ –TTA Standard, 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한국정보통신기술협회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품질은 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“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비즈니스에 적합하고 정확한 데이터를 적시에 안전하고 일관성 있게 제공함으로써 비즈니스 효율을 높이고 전략적 의사결정을 지원하는 정보 자산으로서의 가치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“ –ISO 8000</a:t>
            </a: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일반적으로 데이터 품질관리는 데이터 구축 이후 운영 및 활용 단계에서 이루어지는 업무로 인식되어 왔다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342900" indent="-342900" algn="just" fontAlgn="base">
              <a:lnSpc>
                <a:spcPct val="140000"/>
              </a:lnSpc>
              <a:buFont typeface="+mj-lt"/>
              <a:buAutoNum type="arabicPeriod"/>
            </a:pPr>
            <a:endParaRPr lang="en-US" altLang="ko-KR" sz="12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endParaRPr lang="ko-KR" altLang="en-US" sz="12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endParaRPr lang="en-US" altLang="ko-KR" sz="1200" b="1" kern="100" dirty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0" name="사각형 설명선 9"/>
          <p:cNvSpPr/>
          <p:nvPr/>
        </p:nvSpPr>
        <p:spPr>
          <a:xfrm>
            <a:off x="5266" y="2026441"/>
            <a:ext cx="3006081" cy="1844519"/>
          </a:xfrm>
          <a:prstGeom prst="wedgeRectCallout">
            <a:avLst>
              <a:gd name="adj1" fmla="val -19031"/>
              <a:gd name="adj2" fmla="val -61466"/>
            </a:avLst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1) 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설문을 통해 현재 문제점 파악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? -&gt; 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가능할까요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?</a:t>
            </a:r>
          </a:p>
          <a:p>
            <a:pPr marL="285750" indent="-285750">
              <a:buFontTx/>
              <a:buChar char="-"/>
            </a:pP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주변에</a:t>
            </a:r>
            <a:r>
              <a:rPr 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en-US" sz="1200" b="1" dirty="0" err="1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kaggle</a:t>
            </a:r>
            <a:r>
              <a:rPr 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사용자가 많은지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?</a:t>
            </a:r>
          </a:p>
          <a:p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2) 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본 논문의 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key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는 문제점 해결을 위한 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“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품질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＂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향상에 있습니다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285750" indent="-285750">
              <a:buFontTx/>
              <a:buChar char="-"/>
            </a:pP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어떻게 하면 데이터 품질을 향상시킬 수 있나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..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라는 개선방안이 나와야 하고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,</a:t>
            </a:r>
          </a:p>
          <a:p>
            <a:pPr marL="285750" indent="-285750">
              <a:buFontTx/>
              <a:buChar char="-"/>
            </a:pP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그 개선방안의 타당성 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/ 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적용 가능성에 대해 </a:t>
            </a:r>
            <a:r>
              <a:rPr lang="ko-KR" altLang="en-US" sz="1200" b="1" dirty="0" err="1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검증해야합니다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  <a:endParaRPr lang="en-US" sz="12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2781300" y="4988889"/>
            <a:ext cx="7665720" cy="14505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15P~ P </a:t>
            </a:r>
            <a:r>
              <a:rPr lang="ko-KR" altLang="en-US" dirty="0" smtClean="0"/>
              <a:t>는 </a:t>
            </a:r>
            <a:r>
              <a:rPr lang="ko-KR" altLang="en-US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공공 </a:t>
            </a:r>
            <a:r>
              <a:rPr lang="ko-KR" altLang="en-US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품질관리 매뉴얼 </a:t>
            </a:r>
            <a:r>
              <a:rPr lang="en-US" altLang="ko-KR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V2.0 </a:t>
            </a:r>
            <a:r>
              <a:rPr lang="ko-KR" altLang="en-US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을 인용하여 작성함</a:t>
            </a:r>
            <a:r>
              <a:rPr lang="en-US" altLang="ko-KR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  <a:endParaRPr lang="en-US" altLang="ko-KR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52778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 flipV="1">
            <a:off x="706056" y="868683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6606" y="1018572"/>
            <a:ext cx="20338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운영 단계 품질 관리</a:t>
            </a:r>
            <a:endParaRPr lang="en-US" altLang="ko-KR" sz="1600" b="1" dirty="0" smtClean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 flipV="1">
            <a:off x="2974694" y="857396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2974694" y="561372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3011347" y="1018572"/>
            <a:ext cx="8700304" cy="21605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운영 단계의 데이터 품질 관리는 다음과 같은 활동들로 구성된다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algn="just" fontAlgn="base">
              <a:lnSpc>
                <a:spcPct val="140000"/>
              </a:lnSpc>
            </a:pP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1. 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품질 진단 및 개선</a:t>
            </a:r>
            <a:endParaRPr lang="en-US" altLang="ko-KR" sz="12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2. 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품질관리 관련 산출물 점검</a:t>
            </a:r>
            <a:endParaRPr lang="en-US" altLang="ko-KR" sz="1200" b="1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3. 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변경에 따른 문서 최신성 확보 및 이해관계자 통지</a:t>
            </a:r>
            <a:endParaRPr lang="en-US" altLang="ko-KR" sz="1200" b="1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endParaRPr lang="en-US" altLang="ko-KR" sz="1200" b="1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342900" indent="-342900" algn="just" fontAlgn="base">
              <a:lnSpc>
                <a:spcPct val="140000"/>
              </a:lnSpc>
              <a:buFont typeface="+mj-lt"/>
              <a:buAutoNum type="arabicPeriod"/>
            </a:pPr>
            <a:endParaRPr lang="en-US" altLang="ko-KR" sz="12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endParaRPr lang="ko-KR" altLang="en-US" sz="12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endParaRPr lang="en-US" altLang="ko-KR" sz="1200" b="1" kern="100" dirty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 flipV="1">
            <a:off x="742709" y="3836498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73259" y="3986387"/>
            <a:ext cx="17362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활용 단계 품질 관리</a:t>
            </a:r>
            <a:endParaRPr lang="ko-KR" altLang="en-US" sz="16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 flipV="1">
            <a:off x="3011347" y="3821807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3" name="직사각형 12"/>
          <p:cNvSpPr/>
          <p:nvPr/>
        </p:nvSpPr>
        <p:spPr>
          <a:xfrm>
            <a:off x="2974694" y="4165632"/>
            <a:ext cx="8700304" cy="24191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활용 단계의 데이터 품질 관리는 데이터 사용자들의 데이터 품질 오류 신고에 관한 사항을 관리하고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활용에 대한 성과 평가를 통해 </a:t>
            </a:r>
            <a:r>
              <a:rPr lang="ko-KR" altLang="en-US" sz="1200" b="1" dirty="0" err="1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기고나의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 품질관리 목표 등을 재조정하는 다음의 활동들로 구성된다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algn="just" fontAlgn="base">
              <a:lnSpc>
                <a:spcPct val="140000"/>
              </a:lnSpc>
            </a:pP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품질 오류 신고 관리</a:t>
            </a:r>
            <a:endParaRPr lang="en-US" altLang="ko-KR" sz="1200" b="1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1. 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품질 오류 신고 접수 및 처리</a:t>
            </a:r>
            <a:endParaRPr lang="en-US" altLang="ko-KR" sz="1200" b="1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2. 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품질 오류 조치 결과 통보</a:t>
            </a:r>
            <a:endParaRPr lang="en-US" altLang="ko-KR" sz="1200" b="1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3. 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품질 오류 현황 및 보고 관리</a:t>
            </a:r>
            <a:endParaRPr lang="en-US" altLang="ko-KR" sz="1200" b="1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활용 성과 평가</a:t>
            </a:r>
            <a:endParaRPr lang="en-US" altLang="ko-KR" sz="1200" b="1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endParaRPr lang="ko-KR" altLang="en-US" sz="12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endParaRPr lang="en-US" altLang="ko-KR" sz="1200" b="1" kern="100" dirty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58300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 flipV="1">
            <a:off x="706056" y="868683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6606" y="1018572"/>
            <a:ext cx="20338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품질 관리 필요성</a:t>
            </a:r>
            <a:endParaRPr lang="en-US" altLang="ko-KR" sz="1600" b="1" dirty="0" smtClean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 flipV="1">
            <a:off x="2974694" y="857396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2974694" y="561372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3011347" y="1018572"/>
            <a:ext cx="8700304" cy="8679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 fontAlgn="base">
              <a:lnSpc>
                <a:spcPct val="140000"/>
              </a:lnSpc>
              <a:buFont typeface="+mj-lt"/>
              <a:buAutoNum type="arabicPeriod"/>
            </a:pPr>
            <a:endParaRPr lang="en-US" altLang="ko-KR" sz="12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endParaRPr lang="ko-KR" altLang="en-US" sz="12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endParaRPr lang="en-US" altLang="ko-KR" sz="1200" b="1" kern="100" dirty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0" name="Rectangle 3"/>
          <p:cNvSpPr>
            <a:spLocks noChangeArrowheads="1"/>
          </p:cNvSpPr>
          <p:nvPr/>
        </p:nvSpPr>
        <p:spPr bwMode="auto">
          <a:xfrm>
            <a:off x="4471988" y="1782763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aphicFrame>
        <p:nvGraphicFramePr>
          <p:cNvPr id="14" name="표 13"/>
          <p:cNvGraphicFramePr>
            <a:graphicFrameLocks noGrp="1"/>
          </p:cNvGraphicFramePr>
          <p:nvPr/>
        </p:nvGraphicFramePr>
        <p:xfrm>
          <a:off x="1661160" y="3200400"/>
          <a:ext cx="208280" cy="365760"/>
        </p:xfrm>
        <a:graphic>
          <a:graphicData uri="http://schemas.openxmlformats.org/drawingml/2006/table">
            <a:tbl>
              <a:tblPr/>
              <a:tblGrid>
                <a:gridCol w="208280">
                  <a:extLst>
                    <a:ext uri="{9D8B030D-6E8A-4147-A177-3AD203B41FA5}">
                      <a16:colId xmlns:a16="http://schemas.microsoft.com/office/drawing/2014/main" val="422391859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3452443"/>
                  </a:ext>
                </a:extLst>
              </a:tr>
            </a:tbl>
          </a:graphicData>
        </a:graphic>
      </p:graphicFrame>
      <p:pic>
        <p:nvPicPr>
          <p:cNvPr id="15" name="그림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4694" y="1122744"/>
            <a:ext cx="5411528" cy="5480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518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 flipV="1">
            <a:off x="706056" y="868683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6606" y="1018572"/>
            <a:ext cx="22285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신뢰도</a:t>
            </a:r>
            <a:r>
              <a:rPr lang="en-US" altLang="ko-KR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품질</a:t>
            </a:r>
            <a:r>
              <a:rPr lang="en-US" altLang="ko-KR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) </a:t>
            </a:r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문제 언급</a:t>
            </a:r>
            <a:endParaRPr lang="en-US" altLang="ko-KR" sz="1600" b="1" dirty="0" smtClean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 flipV="1">
            <a:off x="2974694" y="857396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2974694" y="561372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3011347" y="1018572"/>
            <a:ext cx="8700304" cy="21605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altLang="ko-KR" sz="12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Big Data for Social 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Innovation 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출처 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:</a:t>
            </a: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공개적으로 이용가능하게 된 정부 데이터 셋의 수는 폭발했지만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소수의 데이터 셋만 실제로 사용된다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사용되는 것들은 좋은 메타데이터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접근 용이성 및 조작 가능성이 있는 경우이다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많은 데이터는 사회 문제를 이해하고 해결하려고 노력하는 연구자에게 큰 기회를 제공하지만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반드시 신뢰가 되는 것은 아니다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단순히 많은 양의 데이터를 보유한다고 해서 반드시 데이터가 대표적이고 신뢰할 수 있음을 의미하는 것이 아니라는 것이다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endParaRPr lang="en-US" altLang="ko-KR" sz="12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endParaRPr lang="ko-KR" altLang="en-US" sz="12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endParaRPr lang="en-US" altLang="ko-KR" sz="1200" b="1" kern="100" dirty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 flipV="1">
            <a:off x="742709" y="3836498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73259" y="3986387"/>
            <a:ext cx="1736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공공 데이터란</a:t>
            </a:r>
            <a:r>
              <a:rPr lang="en-US" altLang="ko-KR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?</a:t>
            </a:r>
            <a:endParaRPr lang="ko-KR" altLang="en-US" sz="16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 flipV="1">
            <a:off x="3011347" y="3821807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3" name="직사각형 12"/>
          <p:cNvSpPr/>
          <p:nvPr/>
        </p:nvSpPr>
        <p:spPr>
          <a:xfrm>
            <a:off x="2974694" y="4165632"/>
            <a:ext cx="8700304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공공 데이터란 공공 기관이 만들어내는 모든 자료나 정보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국민 모두의 소통과 협력을 이끌어내는 공적인 정보를 말한다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각 공공기관이 보유한 </a:t>
            </a:r>
            <a:r>
              <a:rPr lang="ko-KR" altLang="en-US" sz="1200" b="1" dirty="0" err="1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공공데이터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 목록과 국민에게 개방할 수 있는 공공데이터를 포털에 등록하면 모두가 공유할 수 있는 양질의 공공데이터로 재탄생하게 된다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포털이란 각 공공기관이 보유하고 있는 공공데이터를 하나로 통합 관리하는 창구 역할을 한다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국민에게 개방할 공공데이터가 모두 모여 있는 공간으로 누구나 공공 데이터포털을 이용할 수 있다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  <a:endParaRPr lang="ko-KR" altLang="en-US" sz="12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endParaRPr lang="en-US" altLang="ko-KR" sz="1200" b="1" kern="100" dirty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82979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 flipV="1">
            <a:off x="706056" y="868683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6606" y="1018572"/>
            <a:ext cx="22285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어떻게 품질을 향상시킬 것인가</a:t>
            </a:r>
            <a:r>
              <a:rPr lang="en-US" altLang="ko-KR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? – </a:t>
            </a:r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개선 방안</a:t>
            </a:r>
            <a:endParaRPr lang="en-US" altLang="ko-KR" sz="1600" b="1" dirty="0" smtClean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 flipV="1">
            <a:off x="2974694" y="857396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2974694" y="561372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3011347" y="1018572"/>
            <a:ext cx="8700304" cy="24191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포맷과 표준</a:t>
            </a:r>
            <a:r>
              <a:rPr lang="en-US" altLang="ko-KR" sz="12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: </a:t>
            </a:r>
            <a:r>
              <a:rPr lang="ko-KR" altLang="en-US" sz="12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기관별로 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제 각각인 </a:t>
            </a:r>
            <a:r>
              <a:rPr lang="ko-KR" altLang="en-US" sz="12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개방 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규칙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같은 종류</a:t>
            </a:r>
            <a:r>
              <a:rPr lang="en-US" altLang="ko-KR" sz="12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다른 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포맷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2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활용하기 어려운 데이터 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형식</a:t>
            </a:r>
            <a:endParaRPr lang="en-US" altLang="ko-KR" sz="1200" b="1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업데이트 주기와 제공자 위주의 정책 </a:t>
            </a:r>
            <a:endParaRPr lang="en-US" altLang="ko-KR" sz="12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-&gt; 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이러한 문제점 때문에 데이터 품질에 문제가 생긴다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이는 결국 사람들이 데이터 활용을 하는데 문제로 지적됐다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ko-KR" altLang="en-US" sz="1200" b="1" dirty="0" err="1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공공데이터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sz="1200" b="1" dirty="0" err="1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미활용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 이유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). </a:t>
            </a:r>
          </a:p>
          <a:p>
            <a:pPr algn="just" fontAlgn="base">
              <a:lnSpc>
                <a:spcPct val="140000"/>
              </a:lnSpc>
            </a:pPr>
            <a:endParaRPr lang="en-US" altLang="ko-KR" sz="12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r>
              <a:rPr lang="en-US" altLang="ko-KR" sz="1200" b="1" dirty="0" err="1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Kaggle</a:t>
            </a: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에서 업데이트 주기를 </a:t>
            </a:r>
            <a:r>
              <a:rPr lang="ko-KR" altLang="en-US" sz="1200" b="1" dirty="0" err="1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자주하나</a:t>
            </a:r>
            <a:r>
              <a:rPr lang="en-US" altLang="ko-KR" sz="1200" b="1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? </a:t>
            </a:r>
            <a:endParaRPr lang="en-US" altLang="ko-KR" sz="12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전처리 공유 등</a:t>
            </a: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…</a:t>
            </a:r>
            <a:endParaRPr lang="en-US" altLang="ko-KR" sz="12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r>
              <a:rPr lang="en-US" altLang="ko-KR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endParaRPr lang="ko-KR" altLang="en-US" sz="12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endParaRPr lang="en-US" altLang="ko-KR" sz="1200" b="1" kern="100" dirty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 flipV="1">
            <a:off x="742709" y="3836498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73259" y="3986387"/>
            <a:ext cx="17362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개선 방안의 타당성과 적용 가능성</a:t>
            </a:r>
            <a:endParaRPr lang="ko-KR" altLang="en-US" sz="16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 flipV="1">
            <a:off x="3011347" y="3821807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3" name="직사각형 12"/>
          <p:cNvSpPr/>
          <p:nvPr/>
        </p:nvSpPr>
        <p:spPr>
          <a:xfrm>
            <a:off x="2974694" y="4165632"/>
            <a:ext cx="8700304" cy="3303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공공</a:t>
            </a:r>
            <a:endParaRPr lang="en-US" altLang="ko-KR" sz="1200" b="1" kern="100" dirty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06468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0" y="945464"/>
            <a:ext cx="12192000" cy="59125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 flipV="1">
            <a:off x="706056" y="2168844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6606" y="2318733"/>
            <a:ext cx="17362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err="1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Kaggle</a:t>
            </a:r>
            <a:r>
              <a:rPr lang="ko-KR" altLang="en-US" sz="20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이란</a:t>
            </a:r>
            <a:r>
              <a:rPr lang="en-US" altLang="ko-KR" sz="20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?</a:t>
            </a:r>
            <a:endParaRPr lang="ko-KR" altLang="en-US" sz="20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 flipV="1">
            <a:off x="2974694" y="2157557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556817" y="2330304"/>
            <a:ext cx="87736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기본 프로세스</a:t>
            </a:r>
            <a:endParaRPr lang="ko-KR" altLang="en-US" sz="20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36608" y="162046"/>
            <a:ext cx="1736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CONTENTS</a:t>
            </a:r>
            <a:endParaRPr lang="ko-KR" altLang="en-US" sz="1200" dirty="0"/>
          </a:p>
        </p:txBody>
      </p:sp>
      <p:sp>
        <p:nvSpPr>
          <p:cNvPr id="3" name="TextBox 2"/>
          <p:cNvSpPr txBox="1"/>
          <p:nvPr/>
        </p:nvSpPr>
        <p:spPr>
          <a:xfrm>
            <a:off x="856527" y="360689"/>
            <a:ext cx="15162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목차</a:t>
            </a:r>
            <a:endParaRPr lang="ko-KR" altLang="en-US" sz="32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576273" y="2964586"/>
            <a:ext cx="87736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참여한 기업과 단체</a:t>
            </a:r>
            <a:endParaRPr lang="ko-KR" altLang="en-US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280661" y="2219917"/>
            <a:ext cx="16402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01</a:t>
            </a:r>
            <a:endParaRPr lang="ko-KR" altLang="en-US" sz="20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280661" y="2840801"/>
            <a:ext cx="16402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02</a:t>
            </a:r>
            <a:endParaRPr lang="ko-KR" altLang="en-US" sz="20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 flipV="1">
            <a:off x="706056" y="3587832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36606" y="3737721"/>
            <a:ext cx="17362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특징 및 장점</a:t>
            </a:r>
            <a:endParaRPr lang="ko-KR" altLang="en-US" sz="20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 flipV="1">
            <a:off x="2974694" y="3576545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3576273" y="3875756"/>
            <a:ext cx="87736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특징 및 장점</a:t>
            </a:r>
            <a:endParaRPr lang="ko-KR" altLang="en-US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280661" y="3765369"/>
            <a:ext cx="8221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03</a:t>
            </a:r>
            <a:endParaRPr lang="ko-KR" altLang="en-US" sz="20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 flipV="1">
            <a:off x="706056" y="4428100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636606" y="4577989"/>
            <a:ext cx="23380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예시</a:t>
            </a:r>
            <a:endParaRPr lang="ko-KR" altLang="en-US" sz="20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 flipV="1">
            <a:off x="2974694" y="4416813"/>
            <a:ext cx="8773610" cy="36000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3576273" y="4725752"/>
            <a:ext cx="87736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공개 예시</a:t>
            </a:r>
            <a:endParaRPr lang="ko-KR" altLang="en-US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280661" y="4615365"/>
            <a:ext cx="8221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04</a:t>
            </a:r>
            <a:endParaRPr lang="ko-KR" altLang="en-US" sz="20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576273" y="5650778"/>
            <a:ext cx="8773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연구의 </a:t>
            </a:r>
            <a:r>
              <a:rPr lang="ko-KR" altLang="en-US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필요성 </a:t>
            </a:r>
            <a:r>
              <a:rPr lang="en-US" altLang="ko-KR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+ </a:t>
            </a:r>
            <a:r>
              <a:rPr lang="ko-KR" altLang="en-US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문제점</a:t>
            </a:r>
            <a:endParaRPr lang="ko-KR" altLang="en-US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280661" y="5540391"/>
            <a:ext cx="8221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05</a:t>
            </a:r>
            <a:endParaRPr lang="ko-KR" altLang="en-US" sz="20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 flipV="1">
            <a:off x="706056" y="1207030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636606" y="1356919"/>
            <a:ext cx="17362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개요</a:t>
            </a:r>
            <a:endParaRPr lang="ko-KR" altLang="en-US" sz="20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 flipV="1">
            <a:off x="2974694" y="1195743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31" name="TextBox 30"/>
          <p:cNvSpPr txBox="1"/>
          <p:nvPr/>
        </p:nvSpPr>
        <p:spPr>
          <a:xfrm flipV="1">
            <a:off x="706056" y="5460143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636606" y="5610032"/>
            <a:ext cx="23380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추가 사항</a:t>
            </a:r>
            <a:endParaRPr lang="ko-KR" altLang="en-US" sz="20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 flipV="1">
            <a:off x="2974694" y="5448856"/>
            <a:ext cx="8773610" cy="36000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3576273" y="6262254"/>
            <a:ext cx="8773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연구 목적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3280661" y="6151867"/>
            <a:ext cx="8221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06</a:t>
            </a:r>
            <a:endParaRPr lang="ko-KR" altLang="en-US" sz="20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36" name="사각형 설명선 35"/>
          <p:cNvSpPr/>
          <p:nvPr/>
        </p:nvSpPr>
        <p:spPr>
          <a:xfrm>
            <a:off x="6416748" y="5637293"/>
            <a:ext cx="2709643" cy="867989"/>
          </a:xfrm>
          <a:prstGeom prst="wedgeRectCallo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목적 </a:t>
            </a:r>
            <a:r>
              <a:rPr lang="ko-KR" altLang="en-US" dirty="0" err="1" smtClean="0"/>
              <a:t>부터</a:t>
            </a:r>
            <a:r>
              <a:rPr lang="ko-KR" altLang="en-US" dirty="0" smtClean="0"/>
              <a:t> 봅시다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3054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0" y="1053749"/>
            <a:ext cx="12192000" cy="59125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 flipV="1">
            <a:off x="706056" y="1819175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6606" y="1969064"/>
            <a:ext cx="1736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개요</a:t>
            </a:r>
            <a:endParaRPr lang="ko-KR" altLang="en-US" sz="16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 flipV="1">
            <a:off x="2974694" y="1807888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974694" y="1982466"/>
            <a:ext cx="877361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lnSpc>
                <a:spcPct val="150000"/>
              </a:lnSpc>
            </a:pP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현재 국내 연구 기관 및 공공기관은 많은 데이터를 생산하고 보관하고 있다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연구 결과를 포함하여 생산되는 많은 데이터에 비해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공개되고 배포되는 데이터의 수는 적고 활용되어지고 있는 데이터의 수는 더 적다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</a:p>
          <a:p>
            <a:pPr fontAlgn="base">
              <a:lnSpc>
                <a:spcPct val="150000"/>
              </a:lnSpc>
            </a:pPr>
            <a:r>
              <a:rPr lang="ko-KR" altLang="en-US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정부에서 발표한 ‘</a:t>
            </a:r>
            <a:r>
              <a:rPr lang="en-US" altLang="ko-KR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2017 </a:t>
            </a:r>
            <a:r>
              <a:rPr lang="ko-KR" altLang="en-US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정부 </a:t>
            </a:r>
            <a:r>
              <a:rPr lang="ko-KR" altLang="en-US" sz="1600" b="1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백서’에</a:t>
            </a:r>
            <a:r>
              <a:rPr lang="ko-KR" altLang="en-US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따르면</a:t>
            </a:r>
            <a:r>
              <a:rPr lang="en-US" altLang="ko-KR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우리나라는 공공 데이터 개방 분야에 서 </a:t>
            </a:r>
            <a:r>
              <a:rPr lang="en-US" altLang="ko-KR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OECD </a:t>
            </a:r>
            <a:r>
              <a:rPr lang="ko-KR" altLang="en-US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국가 중 </a:t>
            </a:r>
            <a:r>
              <a:rPr lang="en-US" altLang="ko-KR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2</a:t>
            </a:r>
            <a:r>
              <a:rPr lang="ko-KR" altLang="en-US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년 연속 </a:t>
            </a:r>
            <a:r>
              <a:rPr lang="en-US" altLang="ko-KR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1</a:t>
            </a:r>
            <a:r>
              <a:rPr lang="ko-KR" altLang="en-US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위를 차지했다</a:t>
            </a:r>
            <a:r>
              <a:rPr lang="en-US" altLang="ko-KR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ko-KR" altLang="en-US" sz="1600" b="1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장형태</a:t>
            </a:r>
            <a:r>
              <a:rPr lang="en-US" altLang="ko-KR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2017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).</a:t>
            </a:r>
          </a:p>
          <a:p>
            <a:pPr fontAlgn="base">
              <a:lnSpc>
                <a:spcPct val="150000"/>
              </a:lnSpc>
            </a:pP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하지만 </a:t>
            </a:r>
            <a:r>
              <a:rPr lang="ko-KR" altLang="en-US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공공 빅데이터 활성화 정책 아래 공공 </a:t>
            </a: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공개 </a:t>
            </a:r>
            <a:r>
              <a:rPr lang="ko-KR" altLang="en-US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의무 확대와 이를 지원하기 위한 법제도의 개선이 추진 중임에도 불구하고</a:t>
            </a:r>
            <a:r>
              <a:rPr lang="en-US" altLang="ko-KR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아직 실무적으로 원활하게 </a:t>
            </a: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사용하기에는 </a:t>
            </a:r>
            <a:r>
              <a:rPr lang="ko-KR" altLang="en-US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한계가 있다</a:t>
            </a:r>
            <a:r>
              <a:rPr lang="en-US" altLang="ko-KR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ko-KR" altLang="en-US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나영철 외</a:t>
            </a:r>
            <a:r>
              <a:rPr lang="en-US" altLang="ko-KR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2017)</a:t>
            </a:r>
          </a:p>
          <a:p>
            <a:pPr fontAlgn="base">
              <a:lnSpc>
                <a:spcPct val="150000"/>
              </a:lnSpc>
            </a:pP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연구의 활성화를 위해 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공공기관과 회사의 데이터를 공유 및 활용을 장려하는 해외의 </a:t>
            </a:r>
            <a:r>
              <a:rPr lang="en-US" altLang="ko-KR" sz="1600" b="1" dirty="0" err="1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Kaggle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사이트를 중점적으로 살펴보려고 한다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b="1" dirty="0" err="1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Kaggle</a:t>
            </a: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의 정책 및 규칙을 조사한다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특징 및 장점을 조사한다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</a:p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예시를 조사한다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2018 </a:t>
            </a:r>
            <a:r>
              <a:rPr lang="en-US" altLang="ko-KR" sz="1600" b="1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K</a:t>
            </a:r>
            <a:r>
              <a:rPr lang="en-US" altLang="ko-KR" sz="1600" b="1" dirty="0" err="1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aggle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 Survey</a:t>
            </a: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를 참고한다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  <a:endParaRPr lang="en-US" altLang="ko-KR" sz="16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74003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0" y="1053749"/>
            <a:ext cx="12192000" cy="59125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 flipV="1">
            <a:off x="706056" y="1819175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6606" y="1969064"/>
            <a:ext cx="1736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개요</a:t>
            </a:r>
            <a:endParaRPr lang="ko-KR" altLang="en-US" sz="16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 flipV="1">
            <a:off x="2974694" y="1807888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974694" y="1982466"/>
            <a:ext cx="8773610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lnSpc>
                <a:spcPct val="150000"/>
              </a:lnSpc>
            </a:pPr>
            <a:r>
              <a:rPr lang="en-US" altLang="ko-KR" sz="1600" b="1" dirty="0" err="1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Kaggle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이란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?</a:t>
            </a:r>
          </a:p>
          <a:p>
            <a:pPr fontAlgn="base"/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: </a:t>
            </a:r>
            <a:r>
              <a:rPr lang="ko-KR" altLang="en-US" sz="1400" b="1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캐글은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2010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년 앤서니 </a:t>
            </a:r>
            <a:r>
              <a:rPr lang="ko-KR" altLang="en-US" sz="1400" b="1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골드블룸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(Anthony </a:t>
            </a:r>
            <a:r>
              <a:rPr lang="en-US" altLang="ko-KR" sz="1400" b="1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Goldbloom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이 </a:t>
            </a:r>
            <a:r>
              <a:rPr lang="ko-KR" altLang="en-US" sz="1400" b="1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넷플릭스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(Netflix) 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경연 모델을 본떠서 데이터 과학자를 위한 온라인 커뮤니티를 창업하였다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 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과학자로 구성된 </a:t>
            </a:r>
            <a:r>
              <a:rPr lang="ko-KR" altLang="en-US" sz="1400" b="1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크라우드소싱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(Crowdsourcing)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을 기반으로 방대하고 복잡한 인공지능 문제를 온라인상에서 해결하는 것을 목표로 한다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fontAlgn="base"/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 </a:t>
            </a:r>
          </a:p>
          <a:p>
            <a:pPr fontAlgn="base"/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이 커뮤니티를 통해서 기업들은 자신들이 해결하고자하는 인공지능 과제의 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셋을 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제공하고 경연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(Competition) 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형태로 진행된다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전세계 데이터 과학자들은 이 경연을 통해서 최고의 알고리즘 또는 모델을 개발하여 상금을 차지한다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과학자들에게 상금의 규모가 중요한 것은 아니다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400" b="1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캐글의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리더보드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(Leaderboard)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에 자신의 이름이 올라가는 것만으로 엄청난 명예와 권위를 인정받는다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 </a:t>
            </a:r>
          </a:p>
          <a:p>
            <a:pPr fontAlgn="base"/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 </a:t>
            </a:r>
          </a:p>
          <a:p>
            <a:pPr fontAlgn="base"/>
            <a:r>
              <a:rPr lang="ko-KR" altLang="en-US" sz="1400" b="1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캐글의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창업 모델이 되었던 </a:t>
            </a:r>
            <a:r>
              <a:rPr lang="ko-KR" altLang="en-US" sz="1400" b="1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넷플릭스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사례는 아직도 많은 이들에게 세기의 매치로 회자되고 있다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2006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년 </a:t>
            </a:r>
            <a:r>
              <a:rPr lang="ko-KR" altLang="en-US" sz="1400" b="1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넷플릭스는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자사의 추천시스템인 </a:t>
            </a:r>
            <a:r>
              <a:rPr lang="ko-KR" altLang="en-US" sz="1400" b="1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시내매치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en-US" altLang="ko-KR" sz="1400" b="1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Cinematch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) 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알고리즘의 성능을 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10% 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이상 향상시킨 사람에게 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100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만달러 상금을 지급하겠다고 광고하였다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이 이벤트는 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3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년간 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150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개국에서 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20,000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개 이상의 팀들이 참여하여 </a:t>
            </a:r>
            <a:r>
              <a:rPr lang="ko-KR" altLang="en-US" sz="1400" b="1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스타트업계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뿐만 아니라 전세계 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IT 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업계에 화제가 되었다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fontAlgn="base">
              <a:lnSpc>
                <a:spcPct val="150000"/>
              </a:lnSpc>
            </a:pPr>
            <a:endParaRPr lang="en-US" altLang="ko-KR" sz="16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056" y="2545868"/>
            <a:ext cx="1845303" cy="75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893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 flipV="1">
            <a:off x="706056" y="868683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6606" y="1018572"/>
            <a:ext cx="1736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프로세스</a:t>
            </a:r>
            <a:endParaRPr lang="ko-KR" altLang="en-US" sz="16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 flipV="1">
            <a:off x="2974694" y="857396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974694" y="1031974"/>
            <a:ext cx="877361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lnSpc>
                <a:spcPct val="150000"/>
              </a:lnSpc>
            </a:pPr>
            <a:r>
              <a:rPr lang="ko-KR" altLang="en-US" sz="14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현재 </a:t>
            </a:r>
            <a:r>
              <a:rPr lang="en-US" altLang="ko-KR" sz="1400" b="1" kern="100" dirty="0" err="1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Kaggle</a:t>
            </a:r>
            <a:r>
              <a:rPr lang="ko-KR" altLang="en-US" sz="14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은 </a:t>
            </a:r>
            <a:r>
              <a:rPr lang="ko-KR" altLang="en-US" sz="14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기본적으로 데이터 플랫폼으로 </a:t>
            </a:r>
            <a:r>
              <a:rPr lang="ko-KR" altLang="en-US" sz="14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기능을 </a:t>
            </a:r>
            <a:r>
              <a:rPr lang="ko-KR" altLang="en-US" sz="14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수행함</a:t>
            </a:r>
            <a:r>
              <a:rPr lang="en-US" altLang="ko-KR" sz="14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endParaRPr lang="en-US" altLang="ko-KR" sz="1400" b="1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342900" indent="-342900" fontAlgn="base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회사 및 공공기관은 </a:t>
            </a:r>
            <a:r>
              <a:rPr lang="en-US" altLang="ko-KR" sz="1400" b="1" dirty="0" err="1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Kaggle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에게 모델링하고 싶은 데이터 셋을 제공한다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342900" indent="-342900" fontAlgn="base">
              <a:lnSpc>
                <a:spcPct val="150000"/>
              </a:lnSpc>
              <a:buFont typeface="+mj-lt"/>
              <a:buAutoNum type="arabicPeriod"/>
            </a:pPr>
            <a:r>
              <a:rPr lang="en-US" altLang="ko-KR" sz="1400" b="1" dirty="0" err="1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Kaggle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혹은 회사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공공기관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이 경쟁을 후원한다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342900" indent="-342900" fontAlgn="base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개인과 단체는 </a:t>
            </a:r>
            <a:r>
              <a:rPr lang="ko-KR" altLang="en-US" sz="1400" b="1" dirty="0" err="1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챌린지에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 참가하여 최고의 모델을 만들기 위해 경쟁한다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342900" indent="-342900" fontAlgn="base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우승자는 상금을 얻는다</a:t>
            </a:r>
            <a:endParaRPr lang="en-US" altLang="ko-KR" sz="1400" b="1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fontAlgn="base">
              <a:lnSpc>
                <a:spcPct val="150000"/>
              </a:lnSpc>
            </a:pP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+ 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경쟁 없이 데이터를 개시 후 누구나 연구 및 학습을 위해 활용할 수 있도록 공개하는 경우도 있다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  <a:endParaRPr lang="ko-KR" altLang="en-US" sz="14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82906" y="3846603"/>
            <a:ext cx="1736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주최한 단체와 기업</a:t>
            </a:r>
            <a:endParaRPr lang="ko-KR" altLang="en-US" sz="16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 flipV="1">
            <a:off x="706056" y="3646607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6" name="TextBox 15"/>
          <p:cNvSpPr txBox="1"/>
          <p:nvPr/>
        </p:nvSpPr>
        <p:spPr>
          <a:xfrm flipV="1">
            <a:off x="2974694" y="3635320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369019" y="880255"/>
            <a:ext cx="4491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01</a:t>
            </a:r>
            <a:endParaRPr lang="ko-KR" altLang="en-US" sz="14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68105" y="3766348"/>
            <a:ext cx="6296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02</a:t>
            </a:r>
            <a:endParaRPr lang="ko-KR" altLang="en-US" sz="14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93583" y="278968"/>
            <a:ext cx="1736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err="1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Kaggle</a:t>
            </a:r>
            <a:r>
              <a:rPr lang="en-US" altLang="ko-KR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이란</a:t>
            </a:r>
            <a:r>
              <a:rPr lang="en-US" altLang="ko-KR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?</a:t>
            </a:r>
            <a:endParaRPr lang="ko-KR" altLang="en-US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4694" y="3846603"/>
            <a:ext cx="3824940" cy="2700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345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 flipV="1">
            <a:off x="706056" y="868683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6606" y="1018572"/>
            <a:ext cx="1736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특징 및 장점</a:t>
            </a:r>
          </a:p>
        </p:txBody>
      </p:sp>
      <p:sp>
        <p:nvSpPr>
          <p:cNvPr id="6" name="TextBox 5"/>
          <p:cNvSpPr txBox="1"/>
          <p:nvPr/>
        </p:nvSpPr>
        <p:spPr>
          <a:xfrm flipV="1">
            <a:off x="2974694" y="857396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2974694" y="561372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3011347" y="1018572"/>
            <a:ext cx="8700304" cy="42014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여러 공공기관 및 회사에서 중요 데이터 셋을 공유한다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같은 문제에 대해 사람들이 다양한 방식으로 접근하는 것을 확인 가능하다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 (</a:t>
            </a: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다양한 알고리즘 및 모델 적용 가능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사람들끼리 의견을 즉시 제안하고 아이디어를 공유할 수 있다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활발한 데이터 공유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다양한 처리를 거친 데이터를 공유한다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이 경우 파일 형식을 변경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en-US" altLang="ko-KR" sz="1600" b="1" kern="100" dirty="0" err="1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Json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CSV, NPZ </a:t>
            </a: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등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을 공유하는 경우도 있고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테이블을 분할 및 결합하여 공유 할 때도 있다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데이터에 대한 카탈로그 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예</a:t>
            </a:r>
            <a:r>
              <a:rPr lang="en-US" altLang="ko-KR" sz="16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: </a:t>
            </a: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제목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설명 및 사진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을 공개한다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쉽게 접근 가능하기 때문에 수업 및 여러 학습에 사용할 수 있다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후에 논의와 함께 수정된 데이터와 코드가 공유된다</a:t>
            </a:r>
            <a:r>
              <a:rPr lang="en-US" altLang="ko-KR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이는 추가적인 연구 및 활용 방안이 생길 가능성이 </a:t>
            </a: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높음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  <a:endParaRPr lang="en-US" altLang="ko-KR" sz="16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endParaRPr lang="en-US" altLang="ko-KR" sz="1600" b="1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342900" indent="-342900" algn="just" fontAlgn="base">
              <a:lnSpc>
                <a:spcPct val="140000"/>
              </a:lnSpc>
              <a:buFont typeface="+mj-lt"/>
              <a:buAutoNum type="arabicPeriod"/>
            </a:pPr>
            <a:endParaRPr lang="en-US" altLang="ko-KR" sz="16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endParaRPr lang="ko-KR" altLang="en-US" sz="16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endParaRPr lang="en-US" altLang="ko-KR" sz="1600" b="1" kern="100" dirty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9019" y="899711"/>
            <a:ext cx="4491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03</a:t>
            </a:r>
            <a:endParaRPr lang="ko-KR" altLang="en-US" sz="14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99392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 flipV="1">
            <a:off x="706056" y="868683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6606" y="1018572"/>
            <a:ext cx="1736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예시</a:t>
            </a:r>
            <a:endParaRPr lang="ko-KR" altLang="en-US" sz="16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 flipV="1">
            <a:off x="2974694" y="857396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2974694" y="561372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69019" y="899711"/>
            <a:ext cx="4491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04</a:t>
            </a:r>
            <a:endParaRPr lang="ko-KR" altLang="en-US" sz="14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2905244" y="665544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5" name="_x477054120" descr="EMB00004e20015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3518" y="1018572"/>
            <a:ext cx="4429395" cy="38578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4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7" name="_x477053800" descr="EMB00004e200161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1187" y="1122744"/>
            <a:ext cx="4268042" cy="2568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직사각형 12"/>
          <p:cNvSpPr/>
          <p:nvPr/>
        </p:nvSpPr>
        <p:spPr>
          <a:xfrm>
            <a:off x="4534165" y="4876391"/>
            <a:ext cx="4536529" cy="12988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>
              <a:lnSpc>
                <a:spcPct val="140000"/>
              </a:lnSpc>
            </a:pPr>
            <a:r>
              <a:rPr lang="en-US" altLang="ko-KR" sz="14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ko-KR" altLang="en-US" sz="14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브라질의 여러 마켓에서 이루어진 주문 정보 데이터 셋의 예</a:t>
            </a:r>
            <a:r>
              <a:rPr lang="en-US" altLang="ko-KR" sz="14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  <a:endParaRPr lang="en-US" altLang="ko-KR" sz="1400" b="1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342900" indent="-342900" algn="just" fontAlgn="base">
              <a:lnSpc>
                <a:spcPct val="140000"/>
              </a:lnSpc>
              <a:buFont typeface="+mj-lt"/>
              <a:buAutoNum type="arabicPeriod"/>
            </a:pPr>
            <a:endParaRPr lang="en-US" altLang="ko-KR" sz="14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endParaRPr lang="ko-KR" altLang="en-US" sz="14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endParaRPr lang="en-US" altLang="ko-KR" sz="1400" b="1" kern="100" dirty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94536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 flipV="1">
            <a:off x="706056" y="868683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6606" y="1018572"/>
            <a:ext cx="1736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예시</a:t>
            </a:r>
            <a:endParaRPr lang="ko-KR" altLang="en-US" sz="16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 flipV="1">
            <a:off x="2974694" y="857396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2974694" y="561372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69019" y="899711"/>
            <a:ext cx="4491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04</a:t>
            </a:r>
            <a:endParaRPr lang="ko-KR" altLang="en-US" sz="14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2905244" y="665544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4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5409471" y="4850798"/>
            <a:ext cx="4166878" cy="9971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>
              <a:lnSpc>
                <a:spcPct val="140000"/>
              </a:lnSpc>
            </a:pP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셋에 대한 논의를 진행 중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  <a:endParaRPr lang="en-US" altLang="ko-KR" sz="14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endParaRPr lang="ko-KR" altLang="en-US" sz="14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endParaRPr lang="en-US" altLang="ko-KR" sz="1400" b="1" kern="100" dirty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9508" y="1062256"/>
            <a:ext cx="5012541" cy="3736199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1499" y="1053599"/>
            <a:ext cx="4429700" cy="3753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698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2974694" y="561372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 flipV="1">
            <a:off x="706056" y="868683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636606" y="1018572"/>
            <a:ext cx="1736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연구 목적</a:t>
            </a:r>
            <a:endParaRPr lang="ko-KR" altLang="en-US" sz="16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 flipV="1">
            <a:off x="2974694" y="857396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0" name="직사각형 19"/>
          <p:cNvSpPr/>
          <p:nvPr/>
        </p:nvSpPr>
        <p:spPr>
          <a:xfrm>
            <a:off x="3011347" y="1018572"/>
            <a:ext cx="8700304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latin typeface="+mn-ea"/>
              </a:rPr>
              <a:t>결국 현재의 문제는 공공 데이터 미 활용이다</a:t>
            </a:r>
            <a:r>
              <a:rPr lang="en-US" altLang="ko-KR" sz="1200" b="1" dirty="0" smtClean="0">
                <a:latin typeface="+mn-ea"/>
              </a:rPr>
              <a:t>. </a:t>
            </a:r>
            <a:r>
              <a:rPr lang="ko-KR" altLang="en-US" sz="1200" b="1" dirty="0" smtClean="0">
                <a:latin typeface="+mn-ea"/>
              </a:rPr>
              <a:t>데이터가 있음에도 활용하지 못하는 이유는 </a:t>
            </a:r>
            <a:r>
              <a:rPr lang="ko-KR" altLang="en-US" sz="1200" b="1" u="sng" dirty="0" smtClean="0">
                <a:latin typeface="+mn-ea"/>
              </a:rPr>
              <a:t>필요한 데이터가 없기 때문이다</a:t>
            </a:r>
            <a:endParaRPr lang="en-US" altLang="ko-KR" sz="1200" b="1" u="sng" dirty="0" smtClean="0">
              <a:latin typeface="+mn-ea"/>
            </a:endParaRPr>
          </a:p>
          <a:p>
            <a:pPr fontAlgn="base">
              <a:lnSpc>
                <a:spcPct val="150000"/>
              </a:lnSpc>
            </a:pPr>
            <a:endParaRPr lang="en-US" altLang="ko-KR" sz="1200" b="1" dirty="0" smtClean="0">
              <a:latin typeface="+mn-ea"/>
            </a:endParaRPr>
          </a:p>
          <a:p>
            <a:pPr fontAlgn="base">
              <a:lnSpc>
                <a:spcPct val="150000"/>
              </a:lnSpc>
            </a:pPr>
            <a:endParaRPr lang="en-US" altLang="ko-KR" sz="1200" b="1" dirty="0">
              <a:latin typeface="+mn-ea"/>
            </a:endParaRPr>
          </a:p>
          <a:p>
            <a:pPr fontAlgn="base">
              <a:lnSpc>
                <a:spcPct val="150000"/>
              </a:lnSpc>
            </a:pPr>
            <a:endParaRPr lang="en-US" altLang="ko-KR" sz="1200" b="1" dirty="0" smtClean="0">
              <a:latin typeface="+mn-ea"/>
            </a:endParaRPr>
          </a:p>
          <a:p>
            <a:pPr fontAlgn="base">
              <a:lnSpc>
                <a:spcPct val="150000"/>
              </a:lnSpc>
            </a:pPr>
            <a:endParaRPr lang="en-US" altLang="ko-KR" sz="1200" b="1" dirty="0">
              <a:latin typeface="+mn-ea"/>
            </a:endParaRPr>
          </a:p>
          <a:p>
            <a:pPr fontAlgn="base">
              <a:lnSpc>
                <a:spcPct val="150000"/>
              </a:lnSpc>
            </a:pPr>
            <a:endParaRPr lang="en-US" altLang="ko-KR" sz="1200" b="1" dirty="0" smtClean="0">
              <a:latin typeface="+mn-ea"/>
            </a:endParaRPr>
          </a:p>
          <a:p>
            <a:pPr fontAlgn="base">
              <a:lnSpc>
                <a:spcPct val="150000"/>
              </a:lnSpc>
            </a:pPr>
            <a:endParaRPr lang="en-US" altLang="ko-KR" sz="1200" b="1" dirty="0">
              <a:latin typeface="+mn-ea"/>
            </a:endParaRPr>
          </a:p>
          <a:p>
            <a:pPr fontAlgn="base">
              <a:lnSpc>
                <a:spcPct val="150000"/>
              </a:lnSpc>
            </a:pPr>
            <a:endParaRPr lang="en-US" altLang="ko-KR" sz="1200" b="1" dirty="0" smtClean="0">
              <a:latin typeface="+mn-ea"/>
            </a:endParaRPr>
          </a:p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b="1" u="sng" kern="100" dirty="0" smtClean="0">
                <a:solidFill>
                  <a:srgbClr val="0D0D0D"/>
                </a:solidFill>
                <a:latin typeface="+mn-ea"/>
              </a:rPr>
              <a:t>논문 제목 </a:t>
            </a:r>
            <a:r>
              <a:rPr lang="en-US" altLang="ko-KR" sz="1200" b="1" u="sng" kern="100" dirty="0" smtClean="0">
                <a:solidFill>
                  <a:srgbClr val="0D0D0D"/>
                </a:solidFill>
                <a:latin typeface="+mn-ea"/>
              </a:rPr>
              <a:t>:</a:t>
            </a:r>
            <a:r>
              <a:rPr lang="ko-KR" altLang="en-US" sz="1200" b="1" u="sng" kern="100" dirty="0" smtClean="0">
                <a:solidFill>
                  <a:srgbClr val="0D0D0D"/>
                </a:solidFill>
                <a:latin typeface="+mn-ea"/>
              </a:rPr>
              <a:t> 공공 데이터 </a:t>
            </a:r>
            <a:r>
              <a:rPr lang="ko-KR" altLang="en-US" sz="1200" b="1" u="sng" kern="100" smtClean="0">
                <a:solidFill>
                  <a:srgbClr val="0D0D0D"/>
                </a:solidFill>
                <a:latin typeface="+mn-ea"/>
              </a:rPr>
              <a:t>품질 </a:t>
            </a:r>
            <a:r>
              <a:rPr lang="ko-KR" altLang="en-US" sz="1200" b="1" u="sng" strike="sngStrike" kern="100" smtClean="0">
                <a:solidFill>
                  <a:srgbClr val="0D0D0D"/>
                </a:solidFill>
                <a:latin typeface="+mn-ea"/>
              </a:rPr>
              <a:t>상승</a:t>
            </a:r>
            <a:r>
              <a:rPr lang="ko-KR" altLang="en-US" sz="1200" b="1" u="sng" kern="100" smtClean="0">
                <a:solidFill>
                  <a:srgbClr val="C00000"/>
                </a:solidFill>
                <a:latin typeface="+mn-ea"/>
              </a:rPr>
              <a:t>향상</a:t>
            </a:r>
            <a:r>
              <a:rPr lang="en-US" altLang="ko-KR" sz="1200" b="1" u="sng" kern="100" dirty="0" smtClean="0">
                <a:solidFill>
                  <a:srgbClr val="C00000"/>
                </a:solidFill>
                <a:latin typeface="+mn-ea"/>
              </a:rPr>
              <a:t>/</a:t>
            </a:r>
            <a:r>
              <a:rPr lang="ko-KR" altLang="en-US" sz="1200" b="1" u="sng" kern="100" smtClean="0">
                <a:solidFill>
                  <a:srgbClr val="C00000"/>
                </a:solidFill>
                <a:latin typeface="+mn-ea"/>
              </a:rPr>
              <a:t>개선</a:t>
            </a:r>
            <a:r>
              <a:rPr lang="ko-KR" altLang="en-US" sz="1200" b="1" u="sng" kern="100" smtClean="0">
                <a:solidFill>
                  <a:srgbClr val="0D0D0D"/>
                </a:solidFill>
                <a:latin typeface="+mn-ea"/>
              </a:rPr>
              <a:t>을 </a:t>
            </a:r>
            <a:r>
              <a:rPr lang="ko-KR" altLang="en-US" sz="1200" b="1" u="sng" kern="100" dirty="0" smtClean="0">
                <a:solidFill>
                  <a:srgbClr val="0D0D0D"/>
                </a:solidFill>
                <a:latin typeface="+mn-ea"/>
              </a:rPr>
              <a:t>통한 활용 활성화 방안 연구 </a:t>
            </a:r>
            <a:endParaRPr lang="en-US" altLang="ko-KR" sz="1200" b="1" dirty="0">
              <a:solidFill>
                <a:srgbClr val="0070C0"/>
              </a:solidFill>
              <a:latin typeface="+mn-ea"/>
            </a:endParaRPr>
          </a:p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b="1" kern="100" dirty="0" smtClean="0">
                <a:solidFill>
                  <a:srgbClr val="0D0D0D"/>
                </a:solidFill>
                <a:latin typeface="+mn-ea"/>
              </a:rPr>
              <a:t>이유 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+mn-ea"/>
              </a:rPr>
              <a:t>: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+mn-ea"/>
              </a:rPr>
              <a:t>큰 틀에서 보면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+mn-ea"/>
              </a:rPr>
              <a:t>, </a:t>
            </a:r>
            <a:r>
              <a:rPr lang="ko-KR" altLang="en-US" sz="1200" b="1" kern="100" dirty="0" smtClean="0">
                <a:solidFill>
                  <a:srgbClr val="C00000"/>
                </a:solidFill>
                <a:latin typeface="+mn-ea"/>
              </a:rPr>
              <a:t>모든 문제를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+mn-ea"/>
              </a:rPr>
              <a:t>해결하면 결국 데이터 품질이 상승하기 때문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+mn-ea"/>
              </a:rPr>
              <a:t>. </a:t>
            </a:r>
            <a:endParaRPr lang="en-US" altLang="ko-KR" sz="1200" b="1" kern="100" dirty="0">
              <a:solidFill>
                <a:srgbClr val="0D0D0D"/>
              </a:solidFill>
              <a:latin typeface="+mn-ea"/>
            </a:endParaRPr>
          </a:p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b="1" kern="100" dirty="0" smtClean="0">
                <a:solidFill>
                  <a:srgbClr val="0D0D0D"/>
                </a:solidFill>
                <a:latin typeface="+mn-ea"/>
              </a:rPr>
              <a:t>왜 </a:t>
            </a:r>
            <a:r>
              <a:rPr lang="en-US" altLang="ko-KR" sz="1200" b="1" kern="100" dirty="0" err="1" smtClean="0">
                <a:solidFill>
                  <a:srgbClr val="0D0D0D"/>
                </a:solidFill>
                <a:latin typeface="+mn-ea"/>
              </a:rPr>
              <a:t>Kaggle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+mn-ea"/>
              </a:rPr>
              <a:t>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+mn-ea"/>
              </a:rPr>
              <a:t>이냐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+mn-ea"/>
              </a:rPr>
              <a:t>? </a:t>
            </a:r>
            <a:br>
              <a:rPr lang="en-US" altLang="ko-KR" sz="1200" b="1" kern="100" dirty="0" smtClean="0">
                <a:solidFill>
                  <a:srgbClr val="0D0D0D"/>
                </a:solidFill>
                <a:latin typeface="+mn-ea"/>
              </a:rPr>
            </a:br>
            <a:r>
              <a:rPr lang="en-US" altLang="ko-KR" sz="1200" b="1" kern="100" dirty="0" smtClean="0">
                <a:solidFill>
                  <a:srgbClr val="0D0D0D"/>
                </a:solidFill>
                <a:latin typeface="+mn-ea"/>
              </a:rPr>
              <a:t>:</a:t>
            </a:r>
            <a:r>
              <a:rPr lang="en-US" altLang="ko-KR" sz="1200" b="1" kern="100" dirty="0" err="1" smtClean="0">
                <a:solidFill>
                  <a:srgbClr val="0D0D0D"/>
                </a:solidFill>
                <a:latin typeface="+mn-ea"/>
              </a:rPr>
              <a:t>Kaggle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+mn-ea"/>
              </a:rPr>
              <a:t>은 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+mn-ea"/>
              </a:rPr>
              <a:t>Competition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+mn-ea"/>
              </a:rPr>
              <a:t>을 통해 기술적 발전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+mn-ea"/>
              </a:rPr>
              <a:t>(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+mn-ea"/>
              </a:rPr>
              <a:t>모델 및 알고리즘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+mn-ea"/>
              </a:rPr>
              <a:t>)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+mn-ea"/>
              </a:rPr>
              <a:t>뿐만 아니라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+mn-ea"/>
              </a:rPr>
              <a:t>,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+mn-ea"/>
              </a:rPr>
              <a:t>같은 데이터에 다양한 방식을 접근을 유도해 데이터 품질 상승시키고 있다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+mn-ea"/>
              </a:rPr>
              <a:t>.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+mn-ea"/>
              </a:rPr>
              <a:t>또한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+mn-ea"/>
              </a:rPr>
              <a:t>,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+mn-ea"/>
              </a:rPr>
              <a:t>해당 데이터를 제공한 기관에 즉각적인 요청을 통해 필요한 데이터를 요구할 수 있고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+mn-ea"/>
              </a:rPr>
              <a:t>,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+mn-ea"/>
              </a:rPr>
              <a:t>이용자들 끼리 데이터를 다시 재가공하여 활용을 더 쉽게 하고 있다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+mn-ea"/>
              </a:rPr>
              <a:t>. </a:t>
            </a:r>
            <a:r>
              <a:rPr lang="en-US" altLang="ko-KR" sz="1200" b="1" kern="100" dirty="0">
                <a:solidFill>
                  <a:srgbClr val="0D0D0D"/>
                </a:solidFill>
                <a:latin typeface="+mn-ea"/>
              </a:rPr>
              <a:t>API</a:t>
            </a:r>
            <a:r>
              <a:rPr lang="ko-KR" altLang="en-US" sz="1200" b="1" kern="100" dirty="0">
                <a:solidFill>
                  <a:srgbClr val="0D0D0D"/>
                </a:solidFill>
                <a:latin typeface="+mn-ea"/>
              </a:rPr>
              <a:t>로 데이터를 제공하는 경우도 있고</a:t>
            </a:r>
            <a:r>
              <a:rPr lang="en-US" altLang="ko-KR" sz="1200" b="1" kern="100" dirty="0">
                <a:solidFill>
                  <a:srgbClr val="0D0D0D"/>
                </a:solidFill>
                <a:latin typeface="+mn-ea"/>
              </a:rPr>
              <a:t>, </a:t>
            </a:r>
            <a:r>
              <a:rPr lang="ko-KR" altLang="en-US" sz="1200" b="1" kern="100" dirty="0">
                <a:solidFill>
                  <a:srgbClr val="0D0D0D"/>
                </a:solidFill>
                <a:latin typeface="+mn-ea"/>
              </a:rPr>
              <a:t>이를 다시 재가공하여 파일로 공유하는 경우도 있다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+mn-ea"/>
              </a:rPr>
              <a:t>. </a:t>
            </a:r>
            <a:r>
              <a:rPr lang="ko-KR" altLang="en-US" sz="1200" b="1" u="sng" kern="100" dirty="0" smtClean="0">
                <a:solidFill>
                  <a:srgbClr val="0D0D0D"/>
                </a:solidFill>
                <a:latin typeface="+mn-ea"/>
              </a:rPr>
              <a:t>이는 데이터 포맷의 문제</a:t>
            </a:r>
            <a:r>
              <a:rPr lang="en-US" altLang="ko-KR" sz="1200" b="1" u="sng" kern="100" dirty="0" smtClean="0">
                <a:solidFill>
                  <a:srgbClr val="0D0D0D"/>
                </a:solidFill>
                <a:latin typeface="+mn-ea"/>
              </a:rPr>
              <a:t>, </a:t>
            </a:r>
            <a:r>
              <a:rPr lang="ko-KR" altLang="en-US" sz="1200" b="1" u="sng" kern="100" dirty="0" smtClean="0">
                <a:solidFill>
                  <a:srgbClr val="0D0D0D"/>
                </a:solidFill>
                <a:latin typeface="+mn-ea"/>
              </a:rPr>
              <a:t>제공자위주의 정책</a:t>
            </a:r>
            <a:r>
              <a:rPr lang="en-US" altLang="ko-KR" sz="1200" b="1" u="sng" kern="100" dirty="0" smtClean="0">
                <a:solidFill>
                  <a:srgbClr val="0D0D0D"/>
                </a:solidFill>
                <a:latin typeface="+mn-ea"/>
              </a:rPr>
              <a:t>, </a:t>
            </a:r>
            <a:r>
              <a:rPr lang="ko-KR" altLang="en-US" sz="1200" b="1" u="sng" kern="100" dirty="0" smtClean="0">
                <a:solidFill>
                  <a:srgbClr val="0D0D0D"/>
                </a:solidFill>
                <a:latin typeface="+mn-ea"/>
              </a:rPr>
              <a:t>업데이트 주기 문제를 해결할 수 있다</a:t>
            </a:r>
            <a:r>
              <a:rPr lang="en-US" altLang="ko-KR" sz="1200" b="1" u="sng" kern="100" dirty="0" smtClean="0">
                <a:solidFill>
                  <a:srgbClr val="0D0D0D"/>
                </a:solidFill>
                <a:latin typeface="+mn-ea"/>
              </a:rPr>
              <a:t>. </a:t>
            </a:r>
            <a:r>
              <a:rPr lang="ko-KR" altLang="en-US" sz="1200" b="1" u="sng" kern="100" dirty="0" smtClean="0">
                <a:solidFill>
                  <a:srgbClr val="0D0D0D"/>
                </a:solidFill>
                <a:latin typeface="+mn-ea"/>
              </a:rPr>
              <a:t>결국 품질 문제를 해결할 수 있다</a:t>
            </a:r>
            <a:r>
              <a:rPr lang="en-US" altLang="ko-KR" sz="1200" b="1" u="sng" kern="100" dirty="0" smtClean="0">
                <a:solidFill>
                  <a:srgbClr val="0D0D0D"/>
                </a:solidFill>
                <a:latin typeface="+mn-ea"/>
              </a:rPr>
              <a:t>.</a:t>
            </a:r>
            <a:br>
              <a:rPr lang="en-US" altLang="ko-KR" sz="1200" b="1" u="sng" kern="100" dirty="0" smtClean="0">
                <a:solidFill>
                  <a:srgbClr val="0D0D0D"/>
                </a:solidFill>
                <a:latin typeface="+mn-ea"/>
              </a:rPr>
            </a:br>
            <a:r>
              <a:rPr lang="en-US" altLang="ko-KR" sz="1200" b="1" kern="100" dirty="0" err="1" smtClean="0">
                <a:solidFill>
                  <a:srgbClr val="0D0D0D"/>
                </a:solidFill>
                <a:latin typeface="+mn-ea"/>
              </a:rPr>
              <a:t>Kaggle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+mn-ea"/>
              </a:rPr>
              <a:t> Competition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+mn-ea"/>
              </a:rPr>
              <a:t>참가자는 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+mn-ea"/>
              </a:rPr>
              <a:t>Competition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+mn-ea"/>
              </a:rPr>
              <a:t>경험을 통해서 논문을 생산하고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+mn-ea"/>
              </a:rPr>
              <a:t>,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+mn-ea"/>
              </a:rPr>
              <a:t>경험을 공유한다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+mn-ea"/>
              </a:rPr>
              <a:t>. </a:t>
            </a:r>
            <a:r>
              <a:rPr lang="ko-KR" altLang="en-US" sz="1200" b="1" kern="100" dirty="0" smtClean="0">
                <a:solidFill>
                  <a:srgbClr val="0D0D0D"/>
                </a:solidFill>
                <a:latin typeface="+mn-ea"/>
              </a:rPr>
              <a:t>추후에 다른 사용자는 이를 참고하여 또 다른 논문을 생산하기 때문에 지속적인 연구 발전이 가능하다</a:t>
            </a:r>
            <a:r>
              <a:rPr lang="en-US" altLang="ko-KR" sz="1200" b="1" kern="100" dirty="0" smtClean="0">
                <a:solidFill>
                  <a:srgbClr val="0D0D0D"/>
                </a:solidFill>
                <a:latin typeface="+mn-ea"/>
              </a:rPr>
              <a:t>.</a:t>
            </a:r>
            <a:endParaRPr lang="en-US" altLang="ko-KR" sz="1200" b="1" kern="100" dirty="0">
              <a:solidFill>
                <a:srgbClr val="0D0D0D"/>
              </a:solidFill>
              <a:latin typeface="+mn-ea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69019" y="899711"/>
            <a:ext cx="4491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06</a:t>
            </a:r>
            <a:endParaRPr lang="ko-KR" altLang="en-US" sz="14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pic>
        <p:nvPicPr>
          <p:cNvPr id="22" name="그림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7619" y="1821596"/>
            <a:ext cx="2919330" cy="1198552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7125" y="1821596"/>
            <a:ext cx="2693005" cy="1228531"/>
          </a:xfrm>
          <a:prstGeom prst="rect">
            <a:avLst/>
          </a:prstGeom>
        </p:spPr>
      </p:pic>
      <p:sp>
        <p:nvSpPr>
          <p:cNvPr id="3" name="타원 2"/>
          <p:cNvSpPr/>
          <p:nvPr/>
        </p:nvSpPr>
        <p:spPr>
          <a:xfrm>
            <a:off x="658040" y="1927051"/>
            <a:ext cx="1516580" cy="83785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smtClean="0">
                <a:solidFill>
                  <a:schemeClr val="tx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품질</a:t>
            </a:r>
            <a:endParaRPr lang="ko-KR" altLang="en-US" sz="1400" b="1" dirty="0">
              <a:solidFill>
                <a:schemeClr val="tx1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4" name="타원 13"/>
          <p:cNvSpPr/>
          <p:nvPr/>
        </p:nvSpPr>
        <p:spPr>
          <a:xfrm>
            <a:off x="227649" y="3235777"/>
            <a:ext cx="1012207" cy="682496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>
                <a:solidFill>
                  <a:schemeClr val="tx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업데이트 주기</a:t>
            </a:r>
            <a:endParaRPr lang="ko-KR" altLang="en-US" sz="1400" b="1" dirty="0">
              <a:solidFill>
                <a:schemeClr val="tx1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5" name="타원 14"/>
          <p:cNvSpPr/>
          <p:nvPr/>
        </p:nvSpPr>
        <p:spPr>
          <a:xfrm>
            <a:off x="1504707" y="3235777"/>
            <a:ext cx="1012207" cy="682496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>
                <a:solidFill>
                  <a:schemeClr val="tx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제공자 위주의 정책 </a:t>
            </a:r>
            <a:endParaRPr lang="ko-KR" altLang="en-US" sz="1400" b="1" dirty="0">
              <a:solidFill>
                <a:schemeClr val="tx1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6" name="타원 15"/>
          <p:cNvSpPr/>
          <p:nvPr/>
        </p:nvSpPr>
        <p:spPr>
          <a:xfrm>
            <a:off x="818146" y="3918273"/>
            <a:ext cx="1012207" cy="682496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smtClean="0">
                <a:solidFill>
                  <a:schemeClr val="tx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포맷과 표준</a:t>
            </a:r>
            <a:endParaRPr lang="ko-KR" altLang="en-US" sz="1400" b="1" dirty="0">
              <a:solidFill>
                <a:schemeClr val="tx1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 flipH="1">
            <a:off x="718954" y="2764901"/>
            <a:ext cx="389418" cy="4708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>
            <a:endCxn id="15" idx="0"/>
          </p:cNvCxnSpPr>
          <p:nvPr/>
        </p:nvCxnSpPr>
        <p:spPr>
          <a:xfrm>
            <a:off x="1734289" y="2734922"/>
            <a:ext cx="276522" cy="5008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>
            <a:endCxn id="16" idx="0"/>
          </p:cNvCxnSpPr>
          <p:nvPr/>
        </p:nvCxnSpPr>
        <p:spPr>
          <a:xfrm flipH="1">
            <a:off x="1324250" y="2793053"/>
            <a:ext cx="92080" cy="11252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사각형 설명선 23"/>
          <p:cNvSpPr/>
          <p:nvPr/>
        </p:nvSpPr>
        <p:spPr>
          <a:xfrm>
            <a:off x="10064438" y="1567872"/>
            <a:ext cx="1794702" cy="867989"/>
          </a:xfrm>
          <a:prstGeom prst="wedgeRectCallout">
            <a:avLst>
              <a:gd name="adj1" fmla="val 14461"/>
              <a:gd name="adj2" fmla="val -89238"/>
            </a:avLst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smtClean="0"/>
              <a:t>필요한 데이터가 없는데</a:t>
            </a:r>
            <a:r>
              <a:rPr lang="en-US" altLang="ko-KR" sz="1600" dirty="0" smtClean="0"/>
              <a:t>, </a:t>
            </a:r>
            <a:r>
              <a:rPr lang="ko-KR" altLang="en-US" sz="1600" smtClean="0"/>
              <a:t>왜 품질을 향상시켜야 하나</a:t>
            </a:r>
            <a:r>
              <a:rPr lang="en-US" altLang="ko-KR" sz="1600" dirty="0" smtClean="0"/>
              <a:t>?</a:t>
            </a:r>
            <a:endParaRPr lang="en-US" sz="1600" dirty="0"/>
          </a:p>
        </p:txBody>
      </p:sp>
      <p:sp>
        <p:nvSpPr>
          <p:cNvPr id="25" name="사각형 설명선 24"/>
          <p:cNvSpPr/>
          <p:nvPr/>
        </p:nvSpPr>
        <p:spPr>
          <a:xfrm>
            <a:off x="7598520" y="3258072"/>
            <a:ext cx="4113131" cy="565100"/>
          </a:xfrm>
          <a:prstGeom prst="wedgeRectCallout">
            <a:avLst>
              <a:gd name="adj1" fmla="val -93281"/>
              <a:gd name="adj2" fmla="val 76193"/>
            </a:avLst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무슨 문제</a:t>
            </a:r>
            <a:r>
              <a:rPr lang="en-US" altLang="ko-KR" sz="1400" dirty="0" smtClean="0"/>
              <a:t>? </a:t>
            </a:r>
            <a:r>
              <a:rPr lang="ko-KR" altLang="en-US" sz="1400" smtClean="0"/>
              <a:t>필요한 데이터가 없는 문제</a:t>
            </a:r>
            <a:r>
              <a:rPr lang="en-US" altLang="ko-KR" sz="1400" dirty="0" smtClean="0"/>
              <a:t>?</a:t>
            </a:r>
          </a:p>
          <a:p>
            <a:pPr algn="ctr"/>
            <a:r>
              <a:rPr lang="en-US" sz="1400" dirty="0" smtClean="0"/>
              <a:t>P 13~14</a:t>
            </a:r>
            <a:r>
              <a:rPr lang="ko-KR" altLang="en-US" sz="1400" smtClean="0"/>
              <a:t>가 문제임</a:t>
            </a:r>
            <a:endParaRPr lang="en-US" sz="1400" dirty="0"/>
          </a:p>
        </p:txBody>
      </p:sp>
      <p:sp>
        <p:nvSpPr>
          <p:cNvPr id="26" name="사각형 설명선 25"/>
          <p:cNvSpPr/>
          <p:nvPr/>
        </p:nvSpPr>
        <p:spPr>
          <a:xfrm>
            <a:off x="227649" y="5043493"/>
            <a:ext cx="2636209" cy="1330391"/>
          </a:xfrm>
          <a:prstGeom prst="wedgeRectCallout">
            <a:avLst>
              <a:gd name="adj1" fmla="val 68480"/>
              <a:gd name="adj2" fmla="val -109228"/>
            </a:avLst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왜 </a:t>
            </a:r>
            <a:r>
              <a:rPr lang="en-US" altLang="ko-KR" sz="1400" dirty="0" err="1" smtClean="0"/>
              <a:t>Kaggle</a:t>
            </a:r>
            <a:r>
              <a:rPr lang="ko-KR" altLang="en-US" sz="1400" dirty="0" smtClean="0"/>
              <a:t>이냐</a:t>
            </a:r>
            <a:r>
              <a:rPr lang="en-US" altLang="ko-KR" sz="1400" dirty="0" smtClean="0"/>
              <a:t>? -&gt; </a:t>
            </a:r>
            <a:r>
              <a:rPr lang="ko-KR" altLang="en-US" sz="1400" dirty="0" smtClean="0"/>
              <a:t> </a:t>
            </a:r>
            <a:endParaRPr lang="en-US" altLang="ko-KR" sz="1400" dirty="0" smtClean="0"/>
          </a:p>
          <a:p>
            <a:pPr algn="ctr"/>
            <a:r>
              <a:rPr lang="en-US" altLang="ko-KR" sz="1400" dirty="0" smtClean="0"/>
              <a:t>1) </a:t>
            </a:r>
            <a:r>
              <a:rPr lang="ko-KR" altLang="en-US" sz="1400" dirty="0" err="1" smtClean="0"/>
              <a:t>공공데이터</a:t>
            </a:r>
            <a:r>
              <a:rPr lang="ko-KR" altLang="en-US" sz="1400" dirty="0" smtClean="0"/>
              <a:t> 를 대표하니까</a:t>
            </a:r>
            <a:r>
              <a:rPr lang="en-US" altLang="ko-KR" sz="1400" dirty="0" smtClean="0"/>
              <a:t>?</a:t>
            </a:r>
          </a:p>
          <a:p>
            <a:r>
              <a:rPr lang="en-US" sz="1400" dirty="0" smtClean="0"/>
              <a:t>2) </a:t>
            </a:r>
            <a:r>
              <a:rPr lang="ko-KR" altLang="en-US" sz="1400" dirty="0" smtClean="0"/>
              <a:t>품질에 문제가 많은 데이터가 많아서</a:t>
            </a:r>
            <a:r>
              <a:rPr lang="en-US" altLang="ko-KR" sz="1400" dirty="0" smtClean="0"/>
              <a:t>?</a:t>
            </a:r>
          </a:p>
          <a:p>
            <a:r>
              <a:rPr lang="ko-KR" altLang="en-US" sz="1400" dirty="0" smtClean="0"/>
              <a:t>의 답이 되어야 합니다</a:t>
            </a:r>
            <a:r>
              <a:rPr lang="en-US" altLang="ko-KR" sz="1400" dirty="0" smtClean="0"/>
              <a:t>.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735454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1469</TotalTime>
  <Words>1903</Words>
  <Application>Microsoft Office PowerPoint</Application>
  <PresentationFormat>와이드스크린</PresentationFormat>
  <Paragraphs>214</Paragraphs>
  <Slides>19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3" baseType="lpstr">
      <vt:lpstr>나눔바른펜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사용자</dc:creator>
  <cp:lastModifiedBy>Windows 사용자</cp:lastModifiedBy>
  <cp:revision>113</cp:revision>
  <dcterms:created xsi:type="dcterms:W3CDTF">2019-02-13T05:44:46Z</dcterms:created>
  <dcterms:modified xsi:type="dcterms:W3CDTF">2019-03-15T09:03:40Z</dcterms:modified>
</cp:coreProperties>
</file>

<file path=docProps/thumbnail.jpeg>
</file>